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346" r:id="rId2"/>
    <p:sldId id="321" r:id="rId3"/>
    <p:sldId id="322" r:id="rId4"/>
    <p:sldId id="323" r:id="rId5"/>
    <p:sldId id="324" r:id="rId6"/>
    <p:sldId id="325" r:id="rId7"/>
    <p:sldId id="327" r:id="rId8"/>
    <p:sldId id="328" r:id="rId9"/>
    <p:sldId id="329" r:id="rId10"/>
    <p:sldId id="330" r:id="rId11"/>
    <p:sldId id="331" r:id="rId12"/>
    <p:sldId id="334" r:id="rId13"/>
    <p:sldId id="335" r:id="rId14"/>
    <p:sldId id="332" r:id="rId15"/>
    <p:sldId id="336" r:id="rId16"/>
    <p:sldId id="337" r:id="rId17"/>
    <p:sldId id="338" r:id="rId18"/>
    <p:sldId id="339" r:id="rId19"/>
    <p:sldId id="340" r:id="rId20"/>
    <p:sldId id="342" r:id="rId21"/>
    <p:sldId id="341" r:id="rId22"/>
    <p:sldId id="343" r:id="rId23"/>
    <p:sldId id="345" r:id="rId24"/>
    <p:sldId id="344" r:id="rId25"/>
    <p:sldId id="347" r:id="rId26"/>
    <p:sldId id="348" r:id="rId27"/>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A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vertBarState="maximized">
    <p:restoredLeft sz="34587" autoAdjust="0"/>
    <p:restoredTop sz="94646" autoAdjust="0"/>
  </p:normalViewPr>
  <p:slideViewPr>
    <p:cSldViewPr>
      <p:cViewPr varScale="1">
        <p:scale>
          <a:sx n="106" d="100"/>
          <a:sy n="106" d="100"/>
        </p:scale>
        <p:origin x="996" y="54"/>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1440" tIns="45720" rIns="91440" bIns="45720" rtlCol="0"/>
          <a:lstStyle>
            <a:lvl1pPr algn="r">
              <a:defRPr sz="1200"/>
            </a:lvl1pPr>
          </a:lstStyle>
          <a:p>
            <a:fld id="{2786BDC7-26E3-420D-A945-59194FC2BC58}" type="datetimeFigureOut">
              <a:rPr lang="en-US" smtClean="0"/>
              <a:pPr/>
              <a:t>10/12/2020</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668"/>
            <a:ext cx="3037840" cy="461804"/>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1440" tIns="45720" rIns="91440" bIns="45720" rtlCol="0" anchor="b"/>
          <a:lstStyle>
            <a:lvl1pPr algn="r">
              <a:defRPr sz="1200"/>
            </a:lvl1pPr>
          </a:lstStyle>
          <a:p>
            <a:fld id="{F9FDD9CA-56D5-4E13-B578-CCBA65AFA82A}" type="slidenum">
              <a:rPr lang="en-US" smtClean="0"/>
              <a:pPr/>
              <a:t>‹#›</a:t>
            </a:fld>
            <a:endParaRPr lang="en-US"/>
          </a:p>
        </p:txBody>
      </p:sp>
    </p:spTree>
    <p:extLst>
      <p:ext uri="{BB962C8B-B14F-4D97-AF65-F5344CB8AC3E}">
        <p14:creationId xmlns:p14="http://schemas.microsoft.com/office/powerpoint/2010/main" val="1029786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D08DF1E-A63A-4509-8B55-5F45086A88A9}" type="datetime1">
              <a:rPr lang="en-US" smtClean="0"/>
              <a:t>10/12/2020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4D821B-FFCF-4884-9EA8-6E3FE5F6113B}" type="datetime1">
              <a:rPr lang="en-US" smtClean="0"/>
              <a:t>10/12/2020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CF6D2B2-9D33-4BAC-B8A2-84DC51737192}" type="datetime1">
              <a:rPr lang="en-US" smtClean="0"/>
              <a:t>10/12/2020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105B60-9AD1-4FB4-8F00-C38326240A26}" type="datetime1">
              <a:rPr lang="en-US" smtClean="0"/>
              <a:t>10/12/2020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E07D28-D06A-4EA9-8787-0E607879E454}" type="datetime1">
              <a:rPr lang="en-US" smtClean="0"/>
              <a:t>10/12/2020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0568BEA-6A91-4AA9-BB5B-2C3F6F083BC7}" type="datetime1">
              <a:rPr lang="en-US" smtClean="0"/>
              <a:t>10/12/2020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9E2AEA-A500-42C1-80A3-11E7C9351FBF}" type="datetime1">
              <a:rPr lang="en-US" smtClean="0"/>
              <a:t>10/12/2020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B8C7AA2-9D72-4DF4-AB0D-39AFFF14B21A}" type="datetime1">
              <a:rPr lang="en-US" smtClean="0"/>
              <a:t>10/12/2020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34CCBF-810E-4A65-9F06-CDD2A83EFC46}" type="datetime1">
              <a:rPr lang="en-US" smtClean="0"/>
              <a:t>10/12/2020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8525248-AF0E-48B5-BEAF-F367236E74B8}" type="datetime1">
              <a:rPr lang="en-US" smtClean="0"/>
              <a:t>10/12/2020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58419C-531F-452D-87CF-DB07514EAF58}" type="datetime1">
              <a:rPr lang="en-US" smtClean="0"/>
              <a:t>10/12/2020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D66385-79E2-4D77-B066-F2C7A63D01FC}" type="datetime1">
              <a:rPr lang="en-US" smtClean="0"/>
              <a:t>10/12/2020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D3AB53-4A3B-4B78-AFD2-1A2EB0A42A5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0.vml"/><Relationship Id="rId5" Type="http://schemas.openxmlformats.org/officeDocument/2006/relationships/image" Target="../media/image1.emf"/><Relationship Id="rId4" Type="http://schemas.openxmlformats.org/officeDocument/2006/relationships/oleObject" Target="../embeddings/oleObject10.bin"/></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1.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4.v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5.vml"/><Relationship Id="rId5" Type="http://schemas.openxmlformats.org/officeDocument/2006/relationships/image" Target="../media/image1.emf"/><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8.vml"/><Relationship Id="rId5" Type="http://schemas.openxmlformats.org/officeDocument/2006/relationships/image" Target="../media/image1.emf"/><Relationship Id="rId4" Type="http://schemas.openxmlformats.org/officeDocument/2006/relationships/oleObject" Target="../embeddings/oleObject18.bin"/></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1.emf"/><Relationship Id="rId4" Type="http://schemas.openxmlformats.org/officeDocument/2006/relationships/oleObject" Target="../embeddings/oleObject19.bin"/></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0.vml"/><Relationship Id="rId5" Type="http://schemas.openxmlformats.org/officeDocument/2006/relationships/image" Target="../media/image1.emf"/><Relationship Id="rId4" Type="http://schemas.openxmlformats.org/officeDocument/2006/relationships/oleObject" Target="../embeddings/oleObject20.bin"/></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1.vml"/><Relationship Id="rId5" Type="http://schemas.openxmlformats.org/officeDocument/2006/relationships/image" Target="../media/image1.emf"/><Relationship Id="rId4" Type="http://schemas.openxmlformats.org/officeDocument/2006/relationships/oleObject" Target="../embeddings/oleObject21.bin"/></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2.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3.vml"/><Relationship Id="rId5" Type="http://schemas.openxmlformats.org/officeDocument/2006/relationships/image" Target="../media/image1.emf"/><Relationship Id="rId4" Type="http://schemas.openxmlformats.org/officeDocument/2006/relationships/oleObject" Target="../embeddings/oleObject23.bin"/></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4.v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5.vml"/><Relationship Id="rId5" Type="http://schemas.openxmlformats.org/officeDocument/2006/relationships/image" Target="../media/image1.emf"/><Relationship Id="rId4" Type="http://schemas.openxmlformats.org/officeDocument/2006/relationships/oleObject" Target="../embeddings/oleObject25.bin"/></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6.v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6.bin"/></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emf"/><Relationship Id="rId4" Type="http://schemas.openxmlformats.org/officeDocument/2006/relationships/oleObject" Target="../embeddings/oleObject7.bin"/></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7924800" cy="2209800"/>
          </a:xfrm>
        </p:spPr>
        <p:txBody>
          <a:bodyPr>
            <a:normAutofit/>
          </a:bodyPr>
          <a:lstStyle/>
          <a:p>
            <a:r>
              <a:rPr lang="en-US" sz="2800" dirty="0" smtClean="0">
                <a:solidFill>
                  <a:srgbClr val="C00000"/>
                </a:solidFill>
                <a:latin typeface="Comic Sans MS" pitchFamily="66" charset="0"/>
                <a:cs typeface="Times New Roman" pitchFamily="18" charset="0"/>
              </a:rPr>
              <a:t>CIS 540</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Principles of Embedded Computation</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
            </a:r>
            <a:br>
              <a:rPr lang="en-US" sz="28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Spring 2015 </a:t>
            </a:r>
            <a:br>
              <a:rPr lang="en-US" sz="24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http://www.seas.upenn.edu/~cis540/</a:t>
            </a:r>
            <a:endParaRPr lang="en-US" sz="2800" dirty="0">
              <a:solidFill>
                <a:srgbClr val="C00000"/>
              </a:solidFill>
              <a:latin typeface="Comic Sans MS" pitchFamily="66" charset="0"/>
              <a:cs typeface="Times New Roman" pitchFamily="18" charset="0"/>
            </a:endParaRPr>
          </a:p>
        </p:txBody>
      </p:sp>
      <p:pic>
        <p:nvPicPr>
          <p:cNvPr id="6" name="Picture 3"/>
          <p:cNvPicPr>
            <a:picLocks noChangeAspect="1" noChangeArrowheads="1"/>
          </p:cNvPicPr>
          <p:nvPr/>
        </p:nvPicPr>
        <p:blipFill>
          <a:blip r:embed="rId3" cstate="print"/>
          <a:srcRect/>
          <a:stretch>
            <a:fillRect/>
          </a:stretch>
        </p:blipFill>
        <p:spPr bwMode="auto">
          <a:xfrm>
            <a:off x="228600" y="6248400"/>
            <a:ext cx="1371600" cy="493776"/>
          </a:xfrm>
          <a:prstGeom prst="rect">
            <a:avLst/>
          </a:prstGeom>
          <a:noFill/>
          <a:ln w="9525">
            <a:noFill/>
            <a:miter lim="800000"/>
            <a:headEnd/>
            <a:tailEnd/>
          </a:ln>
        </p:spPr>
      </p:pic>
      <p:sp>
        <p:nvSpPr>
          <p:cNvPr id="9" name="Title 1"/>
          <p:cNvSpPr txBox="1">
            <a:spLocks/>
          </p:cNvSpPr>
          <p:nvPr/>
        </p:nvSpPr>
        <p:spPr>
          <a:xfrm>
            <a:off x="838200" y="3581400"/>
            <a:ext cx="7924800" cy="20574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smtClean="0">
                <a:latin typeface="Comic Sans MS" pitchFamily="66" charset="0"/>
                <a:ea typeface="+mj-ea"/>
                <a:cs typeface="Times New Roman" pitchFamily="18" charset="0"/>
              </a:rPr>
              <a:t>Instructor: Rajeev </a:t>
            </a:r>
            <a:r>
              <a:rPr lang="en-US" sz="2400" dirty="0" err="1" smtClean="0">
                <a:latin typeface="Comic Sans MS" pitchFamily="66" charset="0"/>
                <a:ea typeface="+mj-ea"/>
                <a:cs typeface="Times New Roman" pitchFamily="18" charset="0"/>
              </a:rPr>
              <a:t>Alur</a:t>
            </a: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
            </a:r>
            <a:b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b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alur@cis.upenn.edu</a:t>
            </a:r>
          </a:p>
        </p:txBody>
      </p:sp>
      <p:graphicFrame>
        <p:nvGraphicFramePr>
          <p:cNvPr id="5" name="Object 4"/>
          <p:cNvGraphicFramePr>
            <a:graphicFrameLocks noChangeAspect="1"/>
          </p:cNvGraphicFramePr>
          <p:nvPr/>
        </p:nvGraphicFramePr>
        <p:xfrm>
          <a:off x="8653463" y="6184169"/>
          <a:ext cx="490537" cy="673831"/>
        </p:xfrm>
        <a:graphic>
          <a:graphicData uri="http://schemas.openxmlformats.org/presentationml/2006/ole">
            <mc:AlternateContent xmlns:mc="http://schemas.openxmlformats.org/markup-compatibility/2006">
              <mc:Choice xmlns:v="urn:schemas-microsoft-com:vml" Requires="v">
                <p:oleObj spid="_x0000_s103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84169"/>
                        <a:ext cx="490537" cy="6738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Slide Number Placeholder 2"/>
          <p:cNvSpPr>
            <a:spLocks noGrp="1"/>
          </p:cNvSpPr>
          <p:nvPr>
            <p:ph type="sldNum" sz="quarter" idx="12"/>
          </p:nvPr>
        </p:nvSpPr>
        <p:spPr/>
        <p:txBody>
          <a:bodyPr/>
          <a:lstStyle/>
          <a:p>
            <a:fld id="{CBD3AB53-4A3B-4B78-AFD2-1A2EB0A42A54}" type="slidenum">
              <a:rPr lang="en-US" smtClean="0"/>
              <a:pPr/>
              <a:t>1</a:t>
            </a:fld>
            <a:endParaRPr lang="en-US"/>
          </a:p>
        </p:txBody>
      </p:sp>
      <p:sp>
        <p:nvSpPr>
          <p:cNvPr id="7" name="TextBox 6"/>
          <p:cNvSpPr txBox="1"/>
          <p:nvPr/>
        </p:nvSpPr>
        <p:spPr>
          <a:xfrm>
            <a:off x="7620000" y="685800"/>
            <a:ext cx="609600" cy="369332"/>
          </a:xfrm>
          <a:prstGeom prst="rect">
            <a:avLst/>
          </a:prstGeom>
          <a:noFill/>
        </p:spPr>
        <p:txBody>
          <a:bodyPr wrap="square" rtlCol="0">
            <a:spAutoFit/>
          </a:bodyPr>
          <a:lstStyle/>
          <a:p>
            <a:r>
              <a:rPr lang="it-IT" smtClean="0"/>
              <a:t>3a</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Oval 75"/>
          <p:cNvSpPr/>
          <p:nvPr/>
        </p:nvSpPr>
        <p:spPr>
          <a:xfrm>
            <a:off x="1600200" y="1676400"/>
            <a:ext cx="4267200" cy="1752600"/>
          </a:xfrm>
          <a:prstGeom prst="ellipse">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Invariants</a:t>
            </a:r>
            <a:endParaRPr lang="en-US" sz="2800" dirty="0">
              <a:solidFill>
                <a:srgbClr val="C00000"/>
              </a:solidFill>
              <a:latin typeface="Comic Sans MS" pitchFamily="66" charset="0"/>
              <a:cs typeface="Times New Roman" pitchFamily="18" charset="0"/>
            </a:endParaRPr>
          </a:p>
        </p:txBody>
      </p:sp>
      <p:sp>
        <p:nvSpPr>
          <p:cNvPr id="28" name="Rectangle 27"/>
          <p:cNvSpPr/>
          <p:nvPr/>
        </p:nvSpPr>
        <p:spPr>
          <a:xfrm>
            <a:off x="1371600" y="1600200"/>
            <a:ext cx="5943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TextBox 32"/>
          <p:cNvSpPr txBox="1"/>
          <p:nvPr/>
        </p:nvSpPr>
        <p:spPr>
          <a:xfrm>
            <a:off x="1524000" y="34290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819400" y="2743200"/>
            <a:ext cx="728084" cy="338554"/>
          </a:xfrm>
          <a:prstGeom prst="rect">
            <a:avLst/>
          </a:prstGeom>
          <a:noFill/>
        </p:spPr>
        <p:txBody>
          <a:bodyPr wrap="none" rtlCol="0">
            <a:spAutoFit/>
          </a:bodyPr>
          <a:lstStyle/>
          <a:p>
            <a:r>
              <a:rPr lang="en-US" sz="1600" dirty="0" smtClean="0">
                <a:solidFill>
                  <a:srgbClr val="7030A0"/>
                </a:solidFill>
              </a:rPr>
              <a:t>(on, 1)</a:t>
            </a:r>
          </a:p>
        </p:txBody>
      </p:sp>
      <p:sp>
        <p:nvSpPr>
          <p:cNvPr id="35" name="TextBox 34"/>
          <p:cNvSpPr txBox="1"/>
          <p:nvPr/>
        </p:nvSpPr>
        <p:spPr>
          <a:xfrm>
            <a:off x="6172200" y="1752600"/>
            <a:ext cx="832279" cy="338554"/>
          </a:xfrm>
          <a:prstGeom prst="rect">
            <a:avLst/>
          </a:prstGeom>
          <a:noFill/>
        </p:spPr>
        <p:txBody>
          <a:bodyPr wrap="none" rtlCol="0">
            <a:spAutoFit/>
          </a:bodyPr>
          <a:lstStyle/>
          <a:p>
            <a:r>
              <a:rPr lang="en-US" sz="1600" dirty="0" smtClean="0"/>
              <a:t>(on, 56)</a:t>
            </a:r>
          </a:p>
        </p:txBody>
      </p:sp>
      <p:sp>
        <p:nvSpPr>
          <p:cNvPr id="42" name="TextBox 41"/>
          <p:cNvSpPr txBox="1"/>
          <p:nvPr/>
        </p:nvSpPr>
        <p:spPr>
          <a:xfrm>
            <a:off x="4876800" y="2743200"/>
            <a:ext cx="832279" cy="338554"/>
          </a:xfrm>
          <a:prstGeom prst="rect">
            <a:avLst/>
          </a:prstGeom>
          <a:noFill/>
        </p:spPr>
        <p:txBody>
          <a:bodyPr wrap="none" rtlCol="0">
            <a:spAutoFit/>
          </a:bodyPr>
          <a:lstStyle/>
          <a:p>
            <a:r>
              <a:rPr lang="en-US" sz="1600" dirty="0" smtClean="0">
                <a:solidFill>
                  <a:srgbClr val="7030A0"/>
                </a:solidFill>
              </a:rPr>
              <a:t>(on, 10)</a:t>
            </a:r>
          </a:p>
        </p:txBody>
      </p:sp>
      <p:cxnSp>
        <p:nvCxnSpPr>
          <p:cNvPr id="49" name="Straight Arrow Connector 48"/>
          <p:cNvCxnSpPr/>
          <p:nvPr/>
        </p:nvCxnSpPr>
        <p:spPr>
          <a:xfrm>
            <a:off x="2438400" y="2895600"/>
            <a:ext cx="457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3505200" y="1921877"/>
            <a:ext cx="2667000" cy="1736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2590800" y="18288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TextBox 30"/>
          <p:cNvSpPr txBox="1"/>
          <p:nvPr/>
        </p:nvSpPr>
        <p:spPr>
          <a:xfrm>
            <a:off x="2667000" y="1905000"/>
            <a:ext cx="684611" cy="338554"/>
          </a:xfrm>
          <a:prstGeom prst="rect">
            <a:avLst/>
          </a:prstGeom>
          <a:noFill/>
        </p:spPr>
        <p:txBody>
          <a:bodyPr wrap="none" rtlCol="0">
            <a:spAutoFit/>
          </a:bodyPr>
          <a:lstStyle/>
          <a:p>
            <a:r>
              <a:rPr lang="en-US" sz="1600" dirty="0" smtClean="0">
                <a:solidFill>
                  <a:srgbClr val="7030A0"/>
                </a:solidFill>
              </a:rPr>
              <a:t>(off,0)</a:t>
            </a:r>
          </a:p>
        </p:txBody>
      </p:sp>
      <p:grpSp>
        <p:nvGrpSpPr>
          <p:cNvPr id="10" name="Group 42"/>
          <p:cNvGrpSpPr/>
          <p:nvPr/>
        </p:nvGrpSpPr>
        <p:grpSpPr>
          <a:xfrm rot="5400000" flipV="1">
            <a:off x="2287807" y="1979394"/>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828800" y="2743200"/>
            <a:ext cx="728084" cy="338554"/>
          </a:xfrm>
          <a:prstGeom prst="rect">
            <a:avLst/>
          </a:prstGeom>
          <a:noFill/>
        </p:spPr>
        <p:txBody>
          <a:bodyPr wrap="none" rtlCol="0">
            <a:spAutoFit/>
          </a:bodyPr>
          <a:lstStyle/>
          <a:p>
            <a:r>
              <a:rPr lang="en-US" sz="1600" dirty="0" smtClean="0">
                <a:solidFill>
                  <a:srgbClr val="7030A0"/>
                </a:solidFill>
              </a:rPr>
              <a:t>(on, 0)</a:t>
            </a:r>
          </a:p>
        </p:txBody>
      </p:sp>
      <p:cxnSp>
        <p:nvCxnSpPr>
          <p:cNvPr id="62" name="Straight Arrow Connector 61"/>
          <p:cNvCxnSpPr>
            <a:stCxn id="39" idx="3"/>
            <a:endCxn id="61" idx="0"/>
          </p:cNvCxnSpPr>
          <p:nvPr/>
        </p:nvCxnSpPr>
        <p:spPr>
          <a:xfrm flipH="1">
            <a:off x="2192842" y="2284085"/>
            <a:ext cx="531869" cy="4591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1" name="Group 42"/>
          <p:cNvGrpSpPr/>
          <p:nvPr/>
        </p:nvGrpSpPr>
        <p:grpSpPr>
          <a:xfrm flipV="1">
            <a:off x="1752600" y="37338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2438400" y="37338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2209800" y="36576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2971800" y="2362200"/>
            <a:ext cx="0" cy="3810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H="1" flipV="1">
            <a:off x="3276600" y="2362200"/>
            <a:ext cx="1676400" cy="4572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724400" y="3429000"/>
            <a:ext cx="835293" cy="338554"/>
          </a:xfrm>
          <a:prstGeom prst="rect">
            <a:avLst/>
          </a:prstGeom>
          <a:noFill/>
        </p:spPr>
        <p:txBody>
          <a:bodyPr wrap="none" rtlCol="0">
            <a:spAutoFit/>
          </a:bodyPr>
          <a:lstStyle/>
          <a:p>
            <a:r>
              <a:rPr lang="en-US" sz="1600" dirty="0" smtClean="0"/>
              <a:t>(off, 10)</a:t>
            </a:r>
          </a:p>
        </p:txBody>
      </p:sp>
      <p:grpSp>
        <p:nvGrpSpPr>
          <p:cNvPr id="56" name="Group 42"/>
          <p:cNvGrpSpPr/>
          <p:nvPr/>
        </p:nvGrpSpPr>
        <p:grpSpPr>
          <a:xfrm flipV="1">
            <a:off x="4953000" y="3733800"/>
            <a:ext cx="371415" cy="222628"/>
            <a:chOff x="1676400" y="2209800"/>
            <a:chExt cx="533400" cy="304800"/>
          </a:xfrm>
        </p:grpSpPr>
        <p:cxnSp>
          <p:nvCxnSpPr>
            <p:cNvPr id="57" name="Straight Connector 56"/>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73" name="Straight Arrow Connector 72"/>
          <p:cNvCxnSpPr>
            <a:endCxn id="42" idx="2"/>
          </p:cNvCxnSpPr>
          <p:nvPr/>
        </p:nvCxnSpPr>
        <p:spPr>
          <a:xfrm flipV="1">
            <a:off x="5257800" y="3081754"/>
            <a:ext cx="35140" cy="34724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152400" y="4572000"/>
            <a:ext cx="8839200" cy="1323439"/>
          </a:xfrm>
          <a:prstGeom prst="rect">
            <a:avLst/>
          </a:prstGeom>
          <a:noFill/>
        </p:spPr>
        <p:txBody>
          <a:bodyPr wrap="square" rtlCol="0">
            <a:spAutoFit/>
          </a:bodyPr>
          <a:lstStyle/>
          <a:p>
            <a:pPr>
              <a:buFont typeface="Wingdings" pitchFamily="2" charset="2"/>
              <a:buChar char="q"/>
            </a:pPr>
            <a:r>
              <a:rPr lang="en-US" sz="2000" dirty="0" smtClean="0"/>
              <a:t> Property of a transition system: Boolean-valued expression </a:t>
            </a:r>
            <a:r>
              <a:rPr lang="en-US" sz="2000" dirty="0" smtClean="0">
                <a:latin typeface="Symbol" pitchFamily="18" charset="2"/>
              </a:rPr>
              <a:t>j</a:t>
            </a:r>
            <a:r>
              <a:rPr lang="en-US" sz="2000" dirty="0" smtClean="0"/>
              <a:t> over state variables</a:t>
            </a:r>
          </a:p>
          <a:p>
            <a:pPr>
              <a:buFont typeface="Wingdings" pitchFamily="2" charset="2"/>
              <a:buChar char="q"/>
            </a:pPr>
            <a:r>
              <a:rPr lang="en-US" sz="2000" dirty="0" smtClean="0"/>
              <a:t> </a:t>
            </a:r>
            <a:r>
              <a:rPr lang="en-US" sz="2000" b="1" dirty="0" smtClean="0"/>
              <a:t>Property </a:t>
            </a:r>
            <a:r>
              <a:rPr lang="en-US" sz="2000" b="1" dirty="0" smtClean="0">
                <a:latin typeface="Symbol" pitchFamily="18" charset="2"/>
              </a:rPr>
              <a:t>j</a:t>
            </a:r>
            <a:r>
              <a:rPr lang="en-US" sz="2000" b="1" dirty="0" smtClean="0"/>
              <a:t> is an invariant of T if every reachable state satisfies </a:t>
            </a:r>
            <a:r>
              <a:rPr lang="en-US" sz="2000" b="1" dirty="0" smtClean="0">
                <a:latin typeface="Symbol" pitchFamily="18" charset="2"/>
              </a:rPr>
              <a:t>j</a:t>
            </a:r>
            <a:r>
              <a:rPr lang="en-US" sz="2000" b="1" dirty="0" smtClean="0"/>
              <a:t>  </a:t>
            </a:r>
          </a:p>
          <a:p>
            <a:pPr>
              <a:buFont typeface="Wingdings" pitchFamily="2" charset="2"/>
              <a:buChar char="q"/>
            </a:pPr>
            <a:r>
              <a:rPr lang="en-US" sz="2000" dirty="0" smtClean="0"/>
              <a:t> Examples of  invariants: (x &lt;= 10);  ( x &lt;= 50);  ( mode= off -&gt; x=0 )</a:t>
            </a:r>
          </a:p>
          <a:p>
            <a:pPr>
              <a:buFont typeface="Wingdings" pitchFamily="2" charset="2"/>
              <a:buChar char="q"/>
            </a:pPr>
            <a:r>
              <a:rPr lang="en-US" sz="2000" dirty="0" smtClean="0"/>
              <a:t> Examples of properties that are not invariants: (x &lt; 10); (mode=off)</a:t>
            </a:r>
          </a:p>
        </p:txBody>
      </p:sp>
      <p:grpSp>
        <p:nvGrpSpPr>
          <p:cNvPr id="36" name="Group 35"/>
          <p:cNvGrpSpPr/>
          <p:nvPr/>
        </p:nvGrpSpPr>
        <p:grpSpPr>
          <a:xfrm>
            <a:off x="0" y="6142038"/>
            <a:ext cx="9144000" cy="715962"/>
            <a:chOff x="0" y="6142038"/>
            <a:chExt cx="9144000" cy="715962"/>
          </a:xfrm>
        </p:grpSpPr>
        <p:pic>
          <p:nvPicPr>
            <p:cNvPr id="3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25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Express desired safety requirement as property </a:t>
            </a:r>
            <a:r>
              <a:rPr lang="en-US" sz="2000" dirty="0" smtClean="0">
                <a:latin typeface="Symbol" pitchFamily="18" charset="2"/>
              </a:rPr>
              <a:t>j</a:t>
            </a:r>
            <a:r>
              <a:rPr lang="en-US" sz="2000" dirty="0" smtClean="0">
                <a:latin typeface="Comic Sans MS" pitchFamily="66" charset="0"/>
              </a:rPr>
              <a:t> of state variables</a:t>
            </a:r>
          </a:p>
          <a:p>
            <a:pPr marL="914400" lvl="1" indent="-457200">
              <a:spcBef>
                <a:spcPct val="20000"/>
              </a:spcBef>
              <a:buFont typeface="Wingdings" pitchFamily="2" charset="2"/>
              <a:buChar char="§"/>
              <a:defRPr/>
            </a:pPr>
            <a:r>
              <a:rPr lang="en-US" sz="2000" dirty="0" smtClean="0">
                <a:latin typeface="Comic Sans MS" pitchFamily="66" charset="0"/>
              </a:rPr>
              <a:t>If </a:t>
            </a:r>
            <a:r>
              <a:rPr lang="en-US" sz="2000" dirty="0" smtClean="0">
                <a:latin typeface="Symbol" pitchFamily="18" charset="2"/>
              </a:rPr>
              <a:t>j</a:t>
            </a:r>
            <a:r>
              <a:rPr lang="en-US" sz="2000" dirty="0" smtClean="0">
                <a:latin typeface="Comic Sans MS" pitchFamily="66" charset="0"/>
              </a:rPr>
              <a:t> is an invariant then the system is safe</a:t>
            </a:r>
          </a:p>
          <a:p>
            <a:pPr marL="914400" lvl="1" indent="-457200">
              <a:spcBef>
                <a:spcPct val="20000"/>
              </a:spcBef>
              <a:buFont typeface="Wingdings" pitchFamily="2" charset="2"/>
              <a:buChar char="§"/>
              <a:defRPr/>
            </a:pPr>
            <a:r>
              <a:rPr lang="en-US" sz="2000" dirty="0" smtClean="0">
                <a:latin typeface="Comic Sans MS" pitchFamily="66" charset="0"/>
              </a:rPr>
              <a:t>If </a:t>
            </a:r>
            <a:r>
              <a:rPr lang="en-US" sz="2000" dirty="0" smtClean="0">
                <a:latin typeface="Symbol" pitchFamily="18" charset="2"/>
              </a:rPr>
              <a:t>j</a:t>
            </a:r>
            <a:r>
              <a:rPr lang="en-US" sz="2000" dirty="0" smtClean="0">
                <a:latin typeface="Comic Sans MS" pitchFamily="66" charset="0"/>
              </a:rPr>
              <a:t> is not an invariant, then some state satisfying ~</a:t>
            </a:r>
            <a:r>
              <a:rPr lang="en-US" sz="2000" dirty="0" smtClean="0">
                <a:latin typeface="Symbol" pitchFamily="18" charset="2"/>
              </a:rPr>
              <a:t>j</a:t>
            </a:r>
            <a:r>
              <a:rPr lang="en-US" sz="2000" dirty="0" smtClean="0">
                <a:latin typeface="Comic Sans MS" pitchFamily="66" charset="0"/>
              </a:rPr>
              <a:t> is reachable (execution leading to such a state is </a:t>
            </a:r>
            <a:r>
              <a:rPr lang="en-US" sz="2000" dirty="0" smtClean="0">
                <a:solidFill>
                  <a:srgbClr val="C00000"/>
                </a:solidFill>
                <a:latin typeface="Comic Sans MS" pitchFamily="66" charset="0"/>
              </a:rPr>
              <a:t>counterexample</a:t>
            </a:r>
            <a:r>
              <a:rPr lang="en-US" sz="2000" dirty="0" smtClean="0">
                <a:latin typeface="Comic Sans MS" pitchFamily="66" charset="0"/>
              </a:rPr>
              <a:t>)</a:t>
            </a:r>
          </a:p>
          <a:p>
            <a:pPr marL="914400" lvl="1" indent="-457200">
              <a:spcBef>
                <a:spcPct val="20000"/>
              </a:spcBef>
              <a:buFont typeface="Wingdings"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Leader election: </a:t>
            </a:r>
          </a:p>
          <a:p>
            <a:pPr marL="457200" indent="-457200">
              <a:spcBef>
                <a:spcPct val="20000"/>
              </a:spcBef>
              <a:defRPr/>
            </a:pPr>
            <a:r>
              <a:rPr lang="en-US" sz="2000" dirty="0" smtClean="0">
                <a:latin typeface="Comic Sans MS" pitchFamily="66" charset="0"/>
              </a:rPr>
              <a:t>		(</a:t>
            </a:r>
            <a:r>
              <a:rPr lang="en-US" sz="2000" dirty="0" err="1" smtClean="0">
                <a:latin typeface="Comic Sans MS" pitchFamily="66" charset="0"/>
              </a:rPr>
              <a:t>r</a:t>
            </a:r>
            <a:r>
              <a:rPr lang="en-US" sz="2000" baseline="-25000" dirty="0" err="1" smtClean="0">
                <a:latin typeface="Comic Sans MS" pitchFamily="66" charset="0"/>
              </a:rPr>
              <a:t>n</a:t>
            </a:r>
            <a:r>
              <a:rPr lang="en-US" sz="2000" dirty="0" smtClean="0">
                <a:latin typeface="Comic Sans MS" pitchFamily="66" charset="0"/>
              </a:rPr>
              <a:t> = N -&gt; </a:t>
            </a:r>
            <a:r>
              <a:rPr lang="en-US" sz="2000" dirty="0" err="1" smtClean="0">
                <a:latin typeface="Comic Sans MS" pitchFamily="66" charset="0"/>
              </a:rPr>
              <a:t>id</a:t>
            </a:r>
            <a:r>
              <a:rPr lang="en-US" sz="2000" baseline="-25000" dirty="0" err="1" smtClean="0">
                <a:latin typeface="Comic Sans MS" pitchFamily="66" charset="0"/>
              </a:rPr>
              <a:t>n</a:t>
            </a:r>
            <a:r>
              <a:rPr lang="en-US" sz="2000" dirty="0" smtClean="0">
                <a:latin typeface="Comic Sans MS" pitchFamily="66" charset="0"/>
              </a:rPr>
              <a:t> = max P), P : set of identifiers of all nodes</a:t>
            </a:r>
          </a:p>
          <a:p>
            <a:pPr marL="457200" indent="-457200">
              <a:spcBef>
                <a:spcPct val="20000"/>
              </a:spcBef>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Euclid’s GCD Program:</a:t>
            </a:r>
          </a:p>
          <a:p>
            <a:pPr marL="457200" indent="-457200">
              <a:spcBef>
                <a:spcPct val="20000"/>
              </a:spcBef>
              <a:defRPr/>
            </a:pPr>
            <a:r>
              <a:rPr lang="en-US" sz="2000" dirty="0" smtClean="0">
                <a:latin typeface="Comic Sans MS" pitchFamily="66" charset="0"/>
              </a:rPr>
              <a:t>		(mode=stop -&gt; x = </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a:t>
            </a:r>
          </a:p>
          <a:p>
            <a:pPr marL="914400" lvl="1" indent="-457200">
              <a:spcBef>
                <a:spcPct val="20000"/>
              </a:spcBef>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127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11</a:t>
            </a:fld>
            <a:endParaRPr lang="en-US"/>
          </a:p>
        </p:txBody>
      </p:sp>
      <p:pic>
        <p:nvPicPr>
          <p:cNvPr id="11273" name="Picture 9" descr="$$\vbox{\offinterlineskip \halign{&amp; \vrule # &amp; \strut \hfil \quad # \quad \hfil \cr \noalign{\hrule} height2pt &amp; \omit &amp; &amp; \omit &amp; &amp; \omit &amp; \cr &amp; P &amp; &amp; Q &amp; &amp; $P \ifthen Q$ &amp; \cr height2pt &amp; \omit &amp; &amp; \omit &amp; &amp; \omit &amp; \cr \noalign{\hrule} height2pt &amp; \omit &amp; &amp; \omit &amp; &amp; \omit &amp; \cr &amp; T &amp; &amp; T &amp; &amp; T &amp; \cr height2pt &amp; \omit &amp; &amp; \omit &amp; &amp; \omit &amp; \cr \noalign{\hrule} height2pt &amp; \omit &amp; &amp; \omit &amp; &amp; \omit &amp; \cr &amp; T &amp; &amp; F &amp; &amp; F &amp; \cr height2pt &amp; \omit &amp; &amp; \omit &amp; &amp; \omit &amp; \cr \noalign{\hrule} height2pt &amp; \omit &amp; &amp; \omit &amp; &amp; \omit &amp; \cr &amp; F &amp; &amp; T &amp; &amp; T &amp; \cr height2pt &amp; \omit &amp; &amp; \omit &amp; &amp; \omit &amp; \cr \noalign{\hrule} height2pt &amp; \omit &amp; &amp; \omit &amp; &amp; \omit &amp; \cr &amp; F &amp; &amp; F &amp; &amp; T &amp; \cr height2pt &amp; \omit &amp; &amp; \omit &amp; &amp; \omit &amp; \cr \noalign{\hrule} }} $$"/>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29200" y="5000624"/>
            <a:ext cx="1895475" cy="1219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Formal Verification</a:t>
            </a:r>
            <a:endParaRPr lang="en-US" sz="2800" dirty="0">
              <a:solidFill>
                <a:srgbClr val="C00000"/>
              </a:solidFill>
              <a:latin typeface="Comic Sans MS" pitchFamily="66" charset="0"/>
              <a:cs typeface="Times New Roman" pitchFamily="18" charset="0"/>
            </a:endParaRPr>
          </a:p>
        </p:txBody>
      </p:sp>
      <p:sp>
        <p:nvSpPr>
          <p:cNvPr id="8" name="Rectangle 4"/>
          <p:cNvSpPr>
            <a:spLocks noChangeArrowheads="1"/>
          </p:cNvSpPr>
          <p:nvPr/>
        </p:nvSpPr>
        <p:spPr bwMode="auto">
          <a:xfrm>
            <a:off x="3352800" y="1752600"/>
            <a:ext cx="2895600" cy="1066800"/>
          </a:xfrm>
          <a:prstGeom prst="rect">
            <a:avLst/>
          </a:prstGeom>
          <a:solidFill>
            <a:srgbClr val="FFCC99">
              <a:alpha val="58038"/>
            </a:srgbClr>
          </a:solidFill>
          <a:ln w="31750">
            <a:solidFill>
              <a:schemeClr val="tx1"/>
            </a:solidFill>
            <a:miter lim="800000"/>
            <a:headEnd/>
            <a:tailEnd/>
          </a:ln>
        </p:spPr>
        <p:txBody>
          <a:bodyPr wrap="none" anchor="ctr"/>
          <a:lstStyle/>
          <a:p>
            <a:pPr algn="ctr" eaLnBrk="0" hangingPunct="0"/>
            <a:endParaRPr lang="en-US">
              <a:solidFill>
                <a:schemeClr val="tx1"/>
              </a:solidFill>
            </a:endParaRPr>
          </a:p>
        </p:txBody>
      </p:sp>
      <p:sp>
        <p:nvSpPr>
          <p:cNvPr id="9" name="Line 5"/>
          <p:cNvSpPr>
            <a:spLocks noChangeShapeType="1"/>
          </p:cNvSpPr>
          <p:nvPr/>
        </p:nvSpPr>
        <p:spPr bwMode="auto">
          <a:xfrm>
            <a:off x="2514600" y="2057400"/>
            <a:ext cx="838200" cy="0"/>
          </a:xfrm>
          <a:prstGeom prst="line">
            <a:avLst/>
          </a:prstGeom>
          <a:noFill/>
          <a:ln w="31750">
            <a:solidFill>
              <a:schemeClr val="accent2"/>
            </a:solidFill>
            <a:round/>
            <a:headEnd/>
            <a:tailEnd type="triangle" w="med" len="med"/>
          </a:ln>
        </p:spPr>
        <p:txBody>
          <a:bodyPr wrap="none" anchor="ctr"/>
          <a:lstStyle/>
          <a:p>
            <a:endParaRPr lang="en-US"/>
          </a:p>
        </p:txBody>
      </p:sp>
      <p:sp>
        <p:nvSpPr>
          <p:cNvPr id="10" name="Line 6"/>
          <p:cNvSpPr>
            <a:spLocks noChangeShapeType="1"/>
          </p:cNvSpPr>
          <p:nvPr/>
        </p:nvSpPr>
        <p:spPr bwMode="auto">
          <a:xfrm>
            <a:off x="2514600" y="2590800"/>
            <a:ext cx="838200" cy="0"/>
          </a:xfrm>
          <a:prstGeom prst="line">
            <a:avLst/>
          </a:prstGeom>
          <a:noFill/>
          <a:ln w="31750">
            <a:solidFill>
              <a:schemeClr val="accent2"/>
            </a:solidFill>
            <a:round/>
            <a:headEnd/>
            <a:tailEnd type="triangle" w="med" len="med"/>
          </a:ln>
        </p:spPr>
        <p:txBody>
          <a:bodyPr wrap="none" anchor="ctr"/>
          <a:lstStyle/>
          <a:p>
            <a:endParaRPr lang="en-US"/>
          </a:p>
        </p:txBody>
      </p:sp>
      <p:sp>
        <p:nvSpPr>
          <p:cNvPr id="11" name="Line 7"/>
          <p:cNvSpPr>
            <a:spLocks noChangeShapeType="1"/>
          </p:cNvSpPr>
          <p:nvPr/>
        </p:nvSpPr>
        <p:spPr bwMode="auto">
          <a:xfrm>
            <a:off x="6248400" y="2057400"/>
            <a:ext cx="838200" cy="0"/>
          </a:xfrm>
          <a:prstGeom prst="line">
            <a:avLst/>
          </a:prstGeom>
          <a:noFill/>
          <a:ln w="31750">
            <a:solidFill>
              <a:schemeClr val="folHlink"/>
            </a:solidFill>
            <a:round/>
            <a:headEnd/>
            <a:tailEnd type="triangle" w="med" len="med"/>
          </a:ln>
        </p:spPr>
        <p:txBody>
          <a:bodyPr wrap="none" anchor="ctr"/>
          <a:lstStyle/>
          <a:p>
            <a:endParaRPr lang="en-US"/>
          </a:p>
        </p:txBody>
      </p:sp>
      <p:sp>
        <p:nvSpPr>
          <p:cNvPr id="12" name="Line 8"/>
          <p:cNvSpPr>
            <a:spLocks noChangeShapeType="1"/>
          </p:cNvSpPr>
          <p:nvPr/>
        </p:nvSpPr>
        <p:spPr bwMode="auto">
          <a:xfrm>
            <a:off x="6248400" y="2514600"/>
            <a:ext cx="838200" cy="0"/>
          </a:xfrm>
          <a:prstGeom prst="line">
            <a:avLst/>
          </a:prstGeom>
          <a:noFill/>
          <a:ln w="31750">
            <a:solidFill>
              <a:srgbClr val="CC0000"/>
            </a:solidFill>
            <a:round/>
            <a:headEnd/>
            <a:tailEnd type="triangle" w="med" len="med"/>
          </a:ln>
        </p:spPr>
        <p:txBody>
          <a:bodyPr wrap="none" anchor="ctr"/>
          <a:lstStyle/>
          <a:p>
            <a:endParaRPr lang="en-US"/>
          </a:p>
        </p:txBody>
      </p:sp>
      <p:sp>
        <p:nvSpPr>
          <p:cNvPr id="13" name="Text Box 9"/>
          <p:cNvSpPr txBox="1">
            <a:spLocks noChangeArrowheads="1"/>
          </p:cNvSpPr>
          <p:nvPr/>
        </p:nvSpPr>
        <p:spPr bwMode="auto">
          <a:xfrm>
            <a:off x="282213" y="1750368"/>
            <a:ext cx="2175597" cy="461665"/>
          </a:xfrm>
          <a:prstGeom prst="rect">
            <a:avLst/>
          </a:prstGeom>
          <a:noFill/>
          <a:ln w="12700">
            <a:noFill/>
            <a:miter lim="800000"/>
            <a:headEnd/>
            <a:tailEnd/>
          </a:ln>
        </p:spPr>
        <p:txBody>
          <a:bodyPr wrap="none" anchor="ctr">
            <a:spAutoFit/>
          </a:bodyPr>
          <a:lstStyle/>
          <a:p>
            <a:pPr algn="ctr" eaLnBrk="0" hangingPunct="0"/>
            <a:r>
              <a:rPr lang="en-US" sz="2400" dirty="0" smtClean="0"/>
              <a:t>Model/Program</a:t>
            </a:r>
            <a:endParaRPr lang="en-US" sz="2400" dirty="0"/>
          </a:p>
        </p:txBody>
      </p:sp>
      <p:sp>
        <p:nvSpPr>
          <p:cNvPr id="14" name="Text Box 10"/>
          <p:cNvSpPr txBox="1">
            <a:spLocks noChangeArrowheads="1"/>
          </p:cNvSpPr>
          <p:nvPr/>
        </p:nvSpPr>
        <p:spPr bwMode="auto">
          <a:xfrm>
            <a:off x="387350" y="2362200"/>
            <a:ext cx="1965325" cy="457200"/>
          </a:xfrm>
          <a:prstGeom prst="rect">
            <a:avLst/>
          </a:prstGeom>
          <a:noFill/>
          <a:ln w="12700">
            <a:noFill/>
            <a:miter lim="800000"/>
            <a:headEnd/>
            <a:tailEnd/>
          </a:ln>
        </p:spPr>
        <p:txBody>
          <a:bodyPr wrap="none" anchor="ctr">
            <a:spAutoFit/>
          </a:bodyPr>
          <a:lstStyle/>
          <a:p>
            <a:pPr algn="ctr" eaLnBrk="0" hangingPunct="0"/>
            <a:r>
              <a:rPr lang="en-US" sz="2400"/>
              <a:t>Requirement</a:t>
            </a:r>
          </a:p>
        </p:txBody>
      </p:sp>
      <p:sp>
        <p:nvSpPr>
          <p:cNvPr id="15" name="Text Box 11"/>
          <p:cNvSpPr txBox="1">
            <a:spLocks noChangeArrowheads="1"/>
          </p:cNvSpPr>
          <p:nvPr/>
        </p:nvSpPr>
        <p:spPr bwMode="auto">
          <a:xfrm>
            <a:off x="7245350" y="1752600"/>
            <a:ext cx="1598613" cy="457200"/>
          </a:xfrm>
          <a:prstGeom prst="rect">
            <a:avLst/>
          </a:prstGeom>
          <a:noFill/>
          <a:ln w="12700">
            <a:noFill/>
            <a:miter lim="800000"/>
            <a:headEnd/>
            <a:tailEnd/>
          </a:ln>
        </p:spPr>
        <p:txBody>
          <a:bodyPr wrap="none" anchor="ctr">
            <a:spAutoFit/>
          </a:bodyPr>
          <a:lstStyle/>
          <a:p>
            <a:pPr algn="ctr" eaLnBrk="0" hangingPunct="0"/>
            <a:r>
              <a:rPr lang="en-US" sz="2400">
                <a:solidFill>
                  <a:schemeClr val="folHlink"/>
                </a:solidFill>
              </a:rPr>
              <a:t>yes/proof</a:t>
            </a:r>
          </a:p>
        </p:txBody>
      </p:sp>
      <p:sp>
        <p:nvSpPr>
          <p:cNvPr id="16" name="Text Box 12"/>
          <p:cNvSpPr txBox="1">
            <a:spLocks noChangeArrowheads="1"/>
          </p:cNvSpPr>
          <p:nvPr/>
        </p:nvSpPr>
        <p:spPr bwMode="auto">
          <a:xfrm>
            <a:off x="7239000" y="2286000"/>
            <a:ext cx="1162050" cy="457200"/>
          </a:xfrm>
          <a:prstGeom prst="rect">
            <a:avLst/>
          </a:prstGeom>
          <a:noFill/>
          <a:ln w="12700">
            <a:noFill/>
            <a:miter lim="800000"/>
            <a:headEnd/>
            <a:tailEnd/>
          </a:ln>
        </p:spPr>
        <p:txBody>
          <a:bodyPr wrap="none" anchor="ctr">
            <a:spAutoFit/>
          </a:bodyPr>
          <a:lstStyle/>
          <a:p>
            <a:pPr algn="ctr" eaLnBrk="0" hangingPunct="0"/>
            <a:r>
              <a:rPr lang="en-US" sz="2400">
                <a:solidFill>
                  <a:srgbClr val="CC0000"/>
                </a:solidFill>
              </a:rPr>
              <a:t>no/bug</a:t>
            </a:r>
          </a:p>
        </p:txBody>
      </p:sp>
      <p:sp>
        <p:nvSpPr>
          <p:cNvPr id="17" name="Rectangle 3"/>
          <p:cNvSpPr txBox="1">
            <a:spLocks noChangeArrowheads="1"/>
          </p:cNvSpPr>
          <p:nvPr/>
        </p:nvSpPr>
        <p:spPr>
          <a:xfrm>
            <a:off x="3200400" y="1752600"/>
            <a:ext cx="3276600" cy="1066800"/>
          </a:xfrm>
          <a:prstGeom prst="rect">
            <a:avLst/>
          </a:prstGeom>
        </p:spPr>
        <p:txBody>
          <a:bodyPr vert="horz" lIns="91432" tIns="45716" rIns="91432" bIns="45716"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smtClean="0">
                <a:solidFill>
                  <a:schemeClr val="hlink"/>
                </a:solidFill>
              </a:rPr>
              <a:t>Verifier</a:t>
            </a:r>
          </a:p>
        </p:txBody>
      </p:sp>
      <p:sp>
        <p:nvSpPr>
          <p:cNvPr id="28" name="Rectangle 15"/>
          <p:cNvSpPr txBox="1">
            <a:spLocks noChangeArrowheads="1"/>
          </p:cNvSpPr>
          <p:nvPr/>
        </p:nvSpPr>
        <p:spPr>
          <a:xfrm>
            <a:off x="381000" y="4191000"/>
            <a:ext cx="8610600" cy="1219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spcBef>
                <a:spcPct val="35000"/>
              </a:spcBef>
              <a:buFont typeface="Wingdings" pitchFamily="2" charset="2"/>
              <a:buNone/>
            </a:pPr>
            <a:r>
              <a:rPr lang="en-US" altLang="ko-KR" sz="2000" dirty="0" smtClean="0">
                <a:solidFill>
                  <a:srgbClr val="000099"/>
                </a:solidFill>
                <a:ea typeface="Gulim"/>
                <a:cs typeface="Gulim"/>
              </a:rPr>
              <a:t>Grand challenge: </a:t>
            </a:r>
          </a:p>
          <a:p>
            <a:pPr>
              <a:lnSpc>
                <a:spcPct val="80000"/>
              </a:lnSpc>
              <a:spcBef>
                <a:spcPct val="35000"/>
              </a:spcBef>
              <a:buFont typeface="Wingdings" pitchFamily="2" charset="2"/>
              <a:buNone/>
            </a:pPr>
            <a:r>
              <a:rPr lang="en-US" altLang="ko-KR" sz="2000" dirty="0">
                <a:solidFill>
                  <a:srgbClr val="000099"/>
                </a:solidFill>
                <a:ea typeface="Gulim"/>
                <a:cs typeface="Gulim"/>
              </a:rPr>
              <a:t>	</a:t>
            </a:r>
            <a:r>
              <a:rPr lang="en-US" altLang="ko-KR" sz="2000" dirty="0" smtClean="0">
                <a:solidFill>
                  <a:srgbClr val="000099"/>
                </a:solidFill>
                <a:ea typeface="Gulim"/>
                <a:cs typeface="Gulim"/>
              </a:rPr>
              <a:t>Automate verification as much as possible ! </a:t>
            </a:r>
          </a:p>
        </p:txBody>
      </p:sp>
      <p:grpSp>
        <p:nvGrpSpPr>
          <p:cNvPr id="18" name="Group 17"/>
          <p:cNvGrpSpPr/>
          <p:nvPr/>
        </p:nvGrpSpPr>
        <p:grpSpPr>
          <a:xfrm>
            <a:off x="0" y="6142038"/>
            <a:ext cx="9144000" cy="715962"/>
            <a:chOff x="0" y="6142038"/>
            <a:chExt cx="9144000" cy="715962"/>
          </a:xfrm>
        </p:grpSpPr>
        <p:pic>
          <p:nvPicPr>
            <p:cNvPr id="1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230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12</a:t>
            </a:fld>
            <a:endParaRPr lang="en-US"/>
          </a:p>
        </p:txBody>
      </p:sp>
    </p:spTree>
    <p:extLst>
      <p:ext uri="{BB962C8B-B14F-4D97-AF65-F5344CB8AC3E}">
        <p14:creationId xmlns:p14="http://schemas.microsoft.com/office/powerpoint/2010/main" val="243092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Analysis Techniques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Dynamic Analysis (runtime)</a:t>
            </a:r>
          </a:p>
          <a:p>
            <a:pPr marL="914400" lvl="1" indent="-457200">
              <a:spcBef>
                <a:spcPct val="20000"/>
              </a:spcBef>
              <a:buFont typeface="Wingdings" pitchFamily="2" charset="2"/>
              <a:buChar char="§"/>
              <a:defRPr/>
            </a:pPr>
            <a:r>
              <a:rPr lang="en-US" sz="2000" dirty="0" smtClean="0">
                <a:latin typeface="Comic Sans MS" pitchFamily="66" charset="0"/>
              </a:rPr>
              <a:t>Execute the system, possibly multiple times with different inputs</a:t>
            </a:r>
          </a:p>
          <a:p>
            <a:pPr marL="914400" lvl="1" indent="-457200">
              <a:spcBef>
                <a:spcPct val="20000"/>
              </a:spcBef>
              <a:buFont typeface="Wingdings" pitchFamily="2" charset="2"/>
              <a:buChar char="§"/>
              <a:defRPr/>
            </a:pPr>
            <a:r>
              <a:rPr lang="en-US" sz="2000" dirty="0" smtClean="0">
                <a:latin typeface="Comic Sans MS" pitchFamily="66" charset="0"/>
              </a:rPr>
              <a:t>Check if every execution meets the desired requirement</a:t>
            </a:r>
          </a:p>
          <a:p>
            <a:pPr marL="457200" indent="-457200">
              <a:spcBef>
                <a:spcPct val="20000"/>
              </a:spcBef>
              <a:buFont typeface="Wingdings" pitchFamily="2" charset="2"/>
              <a:buChar char="q"/>
              <a:defRPr/>
            </a:pPr>
            <a:r>
              <a:rPr lang="en-US" sz="2000" dirty="0" smtClean="0">
                <a:solidFill>
                  <a:srgbClr val="C00000"/>
                </a:solidFill>
                <a:latin typeface="Comic Sans MS" pitchFamily="66" charset="0"/>
              </a:rPr>
              <a:t>Static Analysis (design time)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Analyze the source code or the model for possible bugs</a:t>
            </a:r>
          </a:p>
          <a:p>
            <a:pPr marL="457200" indent="-457200">
              <a:spcBef>
                <a:spcPct val="20000"/>
              </a:spcBef>
              <a:buFont typeface="Wingdings" pitchFamily="2" charset="2"/>
              <a:buChar char="q"/>
              <a:defRPr/>
            </a:pPr>
            <a:r>
              <a:rPr lang="en-US" sz="2000" dirty="0" smtClean="0">
                <a:latin typeface="Comic Sans MS" pitchFamily="66" charset="0"/>
              </a:rPr>
              <a:t>Trade-offs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Dynamic analysis is incomplete, but accurate (checks real system, and bugs discovered are real bugs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Static analysis can catch design bugs early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Many static analysis techniques are not scalable (solution: analyze approximate versions, can lead to false warnings)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332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13</a:t>
            </a:fld>
            <a:endParaRPr lang="en-US"/>
          </a:p>
        </p:txBody>
      </p:sp>
    </p:spTree>
    <p:extLst>
      <p:ext uri="{BB962C8B-B14F-4D97-AF65-F5344CB8AC3E}">
        <p14:creationId xmlns:p14="http://schemas.microsoft.com/office/powerpoint/2010/main" val="1400375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 Verification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Simulation</a:t>
            </a:r>
          </a:p>
          <a:p>
            <a:pPr marL="914400" lvl="1" indent="-457200">
              <a:spcBef>
                <a:spcPct val="20000"/>
              </a:spcBef>
              <a:buFont typeface="Wingdings" pitchFamily="2" charset="2"/>
              <a:buChar char="§"/>
              <a:defRPr/>
            </a:pPr>
            <a:r>
              <a:rPr lang="en-US" sz="2000" dirty="0" smtClean="0">
                <a:latin typeface="Comic Sans MS" pitchFamily="66" charset="0"/>
              </a:rPr>
              <a:t>Simulate the model, possibly multiple times with different inputs</a:t>
            </a:r>
          </a:p>
          <a:p>
            <a:pPr marL="914400" lvl="1" indent="-457200">
              <a:spcBef>
                <a:spcPct val="20000"/>
              </a:spcBef>
              <a:buFont typeface="Wingdings" pitchFamily="2" charset="2"/>
              <a:buChar char="§"/>
              <a:defRPr/>
            </a:pPr>
            <a:r>
              <a:rPr lang="en-US" sz="2000" dirty="0" smtClean="0">
                <a:latin typeface="Comic Sans MS" pitchFamily="66" charset="0"/>
              </a:rPr>
              <a:t>Easy to implement, scalable, but no correctness guarantees</a:t>
            </a:r>
          </a:p>
          <a:p>
            <a:pPr marL="457200" indent="-457200">
              <a:spcBef>
                <a:spcPct val="20000"/>
              </a:spcBef>
              <a:buFont typeface="Wingdings" pitchFamily="2" charset="2"/>
              <a:buChar char="q"/>
              <a:defRPr/>
            </a:pPr>
            <a:r>
              <a:rPr lang="en-US" sz="2000" dirty="0" smtClean="0">
                <a:solidFill>
                  <a:srgbClr val="C00000"/>
                </a:solidFill>
                <a:latin typeface="Comic Sans MS" pitchFamily="66" charset="0"/>
              </a:rPr>
              <a:t>Proof based</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Construct a proof that system satisfies the invariant</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Requires manual effort (partial automation possible)</a:t>
            </a:r>
          </a:p>
          <a:p>
            <a:pPr marL="457200" indent="-457200">
              <a:spcBef>
                <a:spcPct val="20000"/>
              </a:spcBef>
              <a:buFont typeface="Wingdings" pitchFamily="2" charset="2"/>
              <a:buChar char="q"/>
              <a:defRPr/>
            </a:pPr>
            <a:r>
              <a:rPr lang="en-US" sz="2000" dirty="0" smtClean="0">
                <a:latin typeface="Comic Sans MS" pitchFamily="66" charset="0"/>
              </a:rPr>
              <a:t>State-space analysis (Model checking)</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Algorithm explores “all” reachable states to check invariants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Not scalable, but current tools can analyze many real-world designs</a:t>
            </a:r>
            <a:r>
              <a:rPr lang="en-US" sz="2000" dirty="0">
                <a:latin typeface="Comic Sans MS" pitchFamily="66" charset="0"/>
              </a:rPr>
              <a:t> </a:t>
            </a:r>
            <a:r>
              <a:rPr lang="en-US" sz="2000" dirty="0" smtClean="0">
                <a:latin typeface="Comic Sans MS" pitchFamily="66" charset="0"/>
              </a:rPr>
              <a:t>(relies on many interesting theoretical advances)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434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14</a:t>
            </a:fld>
            <a:endParaRPr lang="en-US"/>
          </a:p>
        </p:txBody>
      </p:sp>
    </p:spTree>
    <p:extLst>
      <p:ext uri="{BB962C8B-B14F-4D97-AF65-F5344CB8AC3E}">
        <p14:creationId xmlns:p14="http://schemas.microsoft.com/office/powerpoint/2010/main" val="3636534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Given a transition system (S, Init, Trans), and a property </a:t>
            </a:r>
            <a:r>
              <a:rPr lang="en-US" sz="2000" dirty="0" smtClean="0">
                <a:latin typeface="Symbol" panose="05050102010706020507" pitchFamily="18" charset="2"/>
              </a:rPr>
              <a:t>j</a:t>
            </a:r>
            <a:r>
              <a:rPr lang="en-US" sz="2000" dirty="0" smtClean="0">
                <a:latin typeface="Comic Sans MS" pitchFamily="66" charset="0"/>
              </a:rPr>
              <a:t>, prove that all reachable states of T satisfy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definition of reachable states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All initial states are reachable using 0 transitions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state s is reachable in k transitions and (</a:t>
            </a:r>
            <a:r>
              <a:rPr lang="en-US" sz="2000" dirty="0" err="1" smtClean="0">
                <a:latin typeface="Comic Sans MS" pitchFamily="66" charset="0"/>
              </a:rPr>
              <a:t>s,t</a:t>
            </a:r>
            <a:r>
              <a:rPr lang="en-US" sz="2000" dirty="0" smtClean="0">
                <a:latin typeface="Comic Sans MS" pitchFamily="66" charset="0"/>
              </a:rPr>
              <a:t>) is a </a:t>
            </a:r>
            <a:r>
              <a:rPr lang="en-US" sz="2000" b="1" dirty="0" smtClean="0">
                <a:latin typeface="Comic Sans MS" pitchFamily="66" charset="0"/>
              </a:rPr>
              <a:t>transition</a:t>
            </a:r>
            <a:r>
              <a:rPr lang="en-US" sz="2000" dirty="0" smtClean="0">
                <a:latin typeface="Comic Sans MS" pitchFamily="66" charset="0"/>
              </a:rPr>
              <a:t>, then the state t is reachable in (k+1) transitions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Reachable = Reachable in n transitions, for some n</a:t>
            </a:r>
          </a:p>
          <a:p>
            <a:pPr marL="457200" indent="-457200">
              <a:spcBef>
                <a:spcPct val="20000"/>
              </a:spcBef>
              <a:buFont typeface="Wingdings" pitchFamily="2" charset="2"/>
              <a:buChar char="q"/>
              <a:defRPr/>
            </a:pPr>
            <a:r>
              <a:rPr lang="en-US" sz="2000" dirty="0" smtClean="0">
                <a:latin typeface="Comic Sans MS" pitchFamily="66" charset="0"/>
              </a:rPr>
              <a:t>Prove: for all n, states reachable in n transitions satisfy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Base case: Show that all initial states satisfy </a:t>
            </a:r>
            <a:r>
              <a:rPr lang="en-US" sz="2000" dirty="0">
                <a:latin typeface="Symbol" panose="05050102010706020507" pitchFamily="18" charset="2"/>
              </a:rPr>
              <a:t>j</a:t>
            </a:r>
            <a:r>
              <a:rPr lang="en-US" sz="2000" dirty="0" smtClean="0">
                <a:latin typeface="Symbol" panose="05050102010706020507" pitchFamily="18" charset="2"/>
              </a:rPr>
              <a:t> </a:t>
            </a:r>
            <a:endParaRPr lang="en-US" sz="2000" dirty="0" smtClean="0">
              <a:latin typeface="Comic Sans MS" pitchFamily="66" charset="0"/>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Inductive case (generic transition):</a:t>
            </a:r>
          </a:p>
          <a:p>
            <a:pPr lvl="1">
              <a:spcBef>
                <a:spcPct val="20000"/>
              </a:spcBef>
              <a:defRPr/>
            </a:pPr>
            <a:r>
              <a:rPr lang="en-US" sz="2000" dirty="0">
                <a:latin typeface="Comic Sans MS" pitchFamily="66" charset="0"/>
              </a:rPr>
              <a:t>	</a:t>
            </a:r>
            <a:r>
              <a:rPr lang="en-US" sz="2000" dirty="0" smtClean="0">
                <a:latin typeface="Comic Sans MS" pitchFamily="66" charset="0"/>
              </a:rPr>
              <a:t>Assume that a state s satisfies </a:t>
            </a:r>
            <a:r>
              <a:rPr lang="en-US" sz="2000" dirty="0">
                <a:latin typeface="Symbol" panose="05050102010706020507" pitchFamily="18" charset="2"/>
              </a:rPr>
              <a:t>j</a:t>
            </a:r>
            <a:endParaRPr lang="en-US" sz="2000" dirty="0" smtClean="0">
              <a:latin typeface="Comic Sans MS" pitchFamily="66" charset="0"/>
            </a:endParaRPr>
          </a:p>
          <a:p>
            <a:pPr lvl="1">
              <a:spcBef>
                <a:spcPct val="20000"/>
              </a:spcBef>
              <a:defRPr/>
            </a:pPr>
            <a:r>
              <a:rPr lang="en-US" sz="2000" dirty="0">
                <a:latin typeface="Comic Sans MS" pitchFamily="66" charset="0"/>
              </a:rPr>
              <a:t>	</a:t>
            </a:r>
            <a:r>
              <a:rPr lang="en-US" sz="2000" dirty="0" smtClean="0">
                <a:latin typeface="Comic Sans MS" pitchFamily="66" charset="0"/>
              </a:rPr>
              <a:t>Show that if (</a:t>
            </a:r>
            <a:r>
              <a:rPr lang="en-US" sz="2000" dirty="0" err="1" smtClean="0">
                <a:latin typeface="Comic Sans MS" pitchFamily="66" charset="0"/>
              </a:rPr>
              <a:t>s,t</a:t>
            </a:r>
            <a:r>
              <a:rPr lang="en-US" sz="2000" dirty="0" smtClean="0">
                <a:latin typeface="Comic Sans MS" pitchFamily="66" charset="0"/>
              </a:rPr>
              <a:t>) is a transition then t must satisfy </a:t>
            </a:r>
            <a:r>
              <a:rPr lang="en-US" sz="2000" dirty="0">
                <a:latin typeface="Symbol" panose="05050102010706020507" pitchFamily="18" charset="2"/>
              </a:rPr>
              <a:t>j</a:t>
            </a: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537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15</a:t>
            </a:fld>
            <a:endParaRPr lang="en-US"/>
          </a:p>
        </p:txBody>
      </p:sp>
    </p:spTree>
    <p:extLst>
      <p:ext uri="{BB962C8B-B14F-4D97-AF65-F5344CB8AC3E}">
        <p14:creationId xmlns:p14="http://schemas.microsoft.com/office/powerpoint/2010/main" val="148341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Recap: Inductive Proofs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To show that a statement P holds for all numbers n,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Base case: Prove that P holds for n=0</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P holds for an arbitrary number k</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Prove (using the assumption) that the statement holds for k+1</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Example statement:</a:t>
            </a:r>
          </a:p>
          <a:p>
            <a:pPr>
              <a:spcBef>
                <a:spcPct val="20000"/>
              </a:spcBef>
              <a:defRPr/>
            </a:pPr>
            <a:r>
              <a:rPr lang="en-US" sz="2000" dirty="0">
                <a:latin typeface="Comic Sans MS" pitchFamily="66" charset="0"/>
              </a:rPr>
              <a:t>	</a:t>
            </a:r>
            <a:r>
              <a:rPr lang="en-US" sz="2000" dirty="0" smtClean="0">
                <a:latin typeface="Comic Sans MS" pitchFamily="66" charset="0"/>
              </a:rPr>
              <a:t>For all n, (0 + 1 + 2 + … + n) = n(n+1)/2</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639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16</a:t>
            </a:fld>
            <a:endParaRPr lang="en-US"/>
          </a:p>
        </p:txBody>
      </p:sp>
    </p:spTree>
    <p:extLst>
      <p:ext uri="{BB962C8B-B14F-4D97-AF65-F5344CB8AC3E}">
        <p14:creationId xmlns:p14="http://schemas.microsoft.com/office/powerpoint/2010/main" val="436146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Inductive Invariant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A property </a:t>
            </a:r>
            <a:r>
              <a:rPr lang="en-US" sz="2000" dirty="0" smtClean="0">
                <a:latin typeface="Symbol" panose="05050102010706020507" pitchFamily="18" charset="2"/>
              </a:rPr>
              <a:t>j</a:t>
            </a:r>
            <a:r>
              <a:rPr lang="en-US" sz="2000" dirty="0" smtClean="0">
                <a:latin typeface="Comic Sans MS" pitchFamily="66" charset="0"/>
              </a:rPr>
              <a:t> is an inductive invariant of transition system T if </a:t>
            </a:r>
          </a:p>
          <a:p>
            <a:pPr marL="914400" lvl="1" indent="-457200">
              <a:spcBef>
                <a:spcPct val="20000"/>
              </a:spcBef>
              <a:buFont typeface="+mj-lt"/>
              <a:buAutoNum type="arabicPeriod"/>
              <a:defRPr/>
            </a:pPr>
            <a:r>
              <a:rPr lang="en-US" sz="2000" dirty="0" smtClean="0">
                <a:latin typeface="Comic Sans MS" pitchFamily="66" charset="0"/>
              </a:rPr>
              <a:t>Every initial state of T satisfies </a:t>
            </a:r>
            <a:r>
              <a:rPr lang="en-US" sz="2000" dirty="0" smtClean="0">
                <a:latin typeface="Symbol" panose="05050102010706020507" pitchFamily="18" charset="2"/>
              </a:rPr>
              <a:t>j</a:t>
            </a:r>
          </a:p>
          <a:p>
            <a:pPr marL="914400" lvl="1" indent="-457200">
              <a:spcBef>
                <a:spcPct val="20000"/>
              </a:spcBef>
              <a:buFont typeface="+mj-lt"/>
              <a:buAutoNum type="arabicPeriod"/>
              <a:defRPr/>
            </a:pPr>
            <a:r>
              <a:rPr lang="en-US" sz="2000" dirty="0" smtClean="0">
                <a:latin typeface="Comic Sans MS" pitchFamily="66" charset="0"/>
              </a:rPr>
              <a:t>If a state s satisfies </a:t>
            </a:r>
            <a:r>
              <a:rPr lang="en-US" sz="2000" dirty="0" smtClean="0">
                <a:latin typeface="Symbol" pitchFamily="18" charset="2"/>
              </a:rPr>
              <a:t>j</a:t>
            </a:r>
            <a:r>
              <a:rPr lang="en-US" sz="2000" dirty="0" smtClean="0">
                <a:latin typeface="Comic Sans MS" pitchFamily="66" charset="0"/>
              </a:rPr>
              <a:t> and (</a:t>
            </a:r>
            <a:r>
              <a:rPr lang="en-US" sz="2000" dirty="0" err="1" smtClean="0">
                <a:latin typeface="Comic Sans MS" pitchFamily="66" charset="0"/>
              </a:rPr>
              <a:t>s,t</a:t>
            </a:r>
            <a:r>
              <a:rPr lang="en-US" sz="2000" dirty="0" smtClean="0">
                <a:latin typeface="Comic Sans MS" pitchFamily="66" charset="0"/>
              </a:rPr>
              <a:t>) is a transition of T, then t must satisfy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If </a:t>
            </a:r>
            <a:r>
              <a:rPr lang="en-US" sz="2000" dirty="0" smtClean="0">
                <a:latin typeface="Symbol" panose="05050102010706020507" pitchFamily="18" charset="2"/>
              </a:rPr>
              <a:t>j</a:t>
            </a:r>
            <a:r>
              <a:rPr lang="en-US" sz="2000" dirty="0" smtClean="0">
                <a:latin typeface="Comic Sans MS" pitchFamily="66" charset="0"/>
              </a:rPr>
              <a:t> is an inductive invariant, then all reachable states of T must satisfy </a:t>
            </a:r>
            <a:r>
              <a:rPr lang="en-US" sz="2000" dirty="0" smtClean="0">
                <a:latin typeface="Symbol" panose="05050102010706020507" pitchFamily="18" charset="2"/>
              </a:rPr>
              <a:t>j</a:t>
            </a:r>
            <a:r>
              <a:rPr lang="en-US" sz="2000" dirty="0" smtClean="0">
                <a:latin typeface="Comic Sans MS" pitchFamily="66" charset="0"/>
              </a:rPr>
              <a:t>, and thus, it is an invariant</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742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17</a:t>
            </a:fld>
            <a:endParaRPr lang="en-US"/>
          </a:p>
        </p:txBody>
      </p:sp>
    </p:spTree>
    <p:extLst>
      <p:ext uri="{BB962C8B-B14F-4D97-AF65-F5344CB8AC3E}">
        <p14:creationId xmlns:p14="http://schemas.microsoft.com/office/powerpoint/2010/main" val="2850308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(1)</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914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 </a:t>
            </a:r>
            <a:r>
              <a:rPr lang="en-US" sz="2000" dirty="0" err="1" smtClean="0">
                <a:latin typeface="Comic Sans MS" pitchFamily="66" charset="0"/>
              </a:rPr>
              <a:t>int</a:t>
            </a:r>
            <a:r>
              <a:rPr lang="en-US" sz="2000" dirty="0" smtClean="0">
                <a:latin typeface="Comic Sans MS" pitchFamily="66" charset="0"/>
              </a:rPr>
              <a:t> x, initialized to 0</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Is the property </a:t>
            </a:r>
            <a:r>
              <a:rPr lang="en-US" sz="2000" dirty="0" smtClean="0">
                <a:latin typeface="Symbol" panose="05050102010706020507" pitchFamily="18" charset="2"/>
              </a:rPr>
              <a:t>j</a:t>
            </a:r>
            <a:r>
              <a:rPr lang="en-US" sz="2000" dirty="0" smtClean="0">
                <a:latin typeface="Comic Sans MS" pitchFamily="66" charset="0"/>
              </a:rPr>
              <a:t> : (0 &lt;= x &lt;= m) an inductive invariant of T ?</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 Check that it satisfies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suppose s(x) = a</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a:latin typeface="Symbol" panose="05050102010706020507" pitchFamily="18" charset="2"/>
              </a:rPr>
              <a:t>j</a:t>
            </a:r>
            <a:r>
              <a:rPr lang="en-US" sz="2000" dirty="0" smtClean="0">
                <a:latin typeface="Comic Sans MS" pitchFamily="66" charset="0"/>
              </a:rPr>
              <a:t>, that is, assume 0 &lt;= a &lt;=m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t(x) = a+1, else t(x) = a</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 either case, 0 &lt;= t(x) &lt;=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So t satisfies the property </a:t>
            </a:r>
            <a:r>
              <a:rPr lang="en-US" sz="2000" dirty="0">
                <a:latin typeface="Symbol" panose="05050102010706020507" pitchFamily="18" charset="2"/>
              </a:rPr>
              <a:t>j</a:t>
            </a:r>
            <a:r>
              <a:rPr lang="en-US" sz="2000" dirty="0" smtClean="0">
                <a:latin typeface="Comic Sans MS" pitchFamily="66" charset="0"/>
              </a:rPr>
              <a:t>, and the proof is complete</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844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18</a:t>
            </a:fld>
            <a:endParaRPr lang="en-US"/>
          </a:p>
        </p:txBody>
      </p:sp>
    </p:spTree>
    <p:extLst>
      <p:ext uri="{BB962C8B-B14F-4D97-AF65-F5344CB8AC3E}">
        <p14:creationId xmlns:p14="http://schemas.microsoft.com/office/powerpoint/2010/main" val="1789262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(2)</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10668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variables </a:t>
            </a:r>
            <a:r>
              <a:rPr lang="en-US" sz="2000" dirty="0" err="1" smtClean="0">
                <a:latin typeface="Comic Sans MS" pitchFamily="66" charset="0"/>
              </a:rPr>
              <a:t>int</a:t>
            </a:r>
            <a:r>
              <a:rPr lang="en-US" sz="2000" dirty="0" smtClean="0">
                <a:latin typeface="Comic Sans MS" pitchFamily="66" charset="0"/>
              </a:rPr>
              <a:t> x, y; x is initially 0, y is initially 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 y:=y-1}”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Is the property </a:t>
            </a:r>
            <a:r>
              <a:rPr lang="en-US" sz="2000" dirty="0" smtClean="0">
                <a:latin typeface="Symbol" panose="05050102010706020507" pitchFamily="18" charset="2"/>
              </a:rPr>
              <a:t>j</a:t>
            </a:r>
            <a:r>
              <a:rPr lang="en-US" sz="2000" dirty="0" smtClean="0">
                <a:latin typeface="Comic Sans MS" pitchFamily="66" charset="0"/>
              </a:rPr>
              <a:t> : (0 &lt;= y &lt;= m) an inductive invariant of T ?</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(x=0,y=m). Check that it satisfies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with x=a and 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a:latin typeface="Symbol" panose="05050102010706020507" pitchFamily="18" charset="2"/>
              </a:rPr>
              <a:t>j</a:t>
            </a:r>
            <a:r>
              <a:rPr lang="en-US" sz="2000" dirty="0" smtClean="0">
                <a:latin typeface="Comic Sans MS" pitchFamily="66" charset="0"/>
              </a:rPr>
              <a:t>, that is, assume 0 &lt;= b &lt;=m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t(y) = b-1, else t(y) = 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Can we conclude that 0 &lt;= t(y) &lt;= m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No! The proof fails! In fact, </a:t>
            </a:r>
            <a:r>
              <a:rPr lang="en-US" sz="2000" dirty="0">
                <a:latin typeface="Symbol" panose="05050102010706020507" pitchFamily="18" charset="2"/>
              </a:rPr>
              <a:t>j</a:t>
            </a:r>
            <a:r>
              <a:rPr lang="en-US" sz="2000" dirty="0" smtClean="0">
                <a:latin typeface="Symbol" panose="05050102010706020507" pitchFamily="18" charset="2"/>
              </a:rPr>
              <a:t>  </a:t>
            </a:r>
            <a:r>
              <a:rPr lang="en-US" sz="2000" dirty="0" smtClean="0">
                <a:latin typeface="Comic Sans MS" pitchFamily="66" charset="0"/>
              </a:rPr>
              <a:t>is not an inductive invariant of T!</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946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19</a:t>
            </a:fld>
            <a:endParaRPr lang="en-US"/>
          </a:p>
        </p:txBody>
      </p:sp>
    </p:spTree>
    <p:extLst>
      <p:ext uri="{BB962C8B-B14F-4D97-AF65-F5344CB8AC3E}">
        <p14:creationId xmlns:p14="http://schemas.microsoft.com/office/powerpoint/2010/main" val="228145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Requirements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48988" y="1505234"/>
            <a:ext cx="8842612" cy="4057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Requirement: Desirable property of the executions of the system</a:t>
            </a:r>
          </a:p>
          <a:p>
            <a:pPr marL="914400" lvl="1" indent="-457200">
              <a:spcBef>
                <a:spcPct val="20000"/>
              </a:spcBef>
              <a:buFont typeface="Wingdings" pitchFamily="2" charset="2"/>
              <a:buChar char="§"/>
              <a:defRPr/>
            </a:pPr>
            <a:r>
              <a:rPr lang="en-US" sz="2000" dirty="0" smtClean="0">
                <a:latin typeface="Comic Sans MS" pitchFamily="66" charset="0"/>
              </a:rPr>
              <a:t>Informal: Either implicit, or stated in English in documents</a:t>
            </a:r>
          </a:p>
          <a:p>
            <a:pPr marL="914400" lvl="1" indent="-457200">
              <a:spcBef>
                <a:spcPct val="20000"/>
              </a:spcBef>
              <a:buFont typeface="Wingdings" pitchFamily="2" charset="2"/>
              <a:buChar char="§"/>
              <a:defRPr/>
            </a:pPr>
            <a:r>
              <a:rPr lang="en-US" sz="2000" dirty="0" smtClean="0">
                <a:latin typeface="Comic Sans MS" pitchFamily="66" charset="0"/>
              </a:rPr>
              <a:t>Formal: Stated explicitly in a mathematically precise manner</a:t>
            </a:r>
          </a:p>
          <a:p>
            <a:pPr marL="457200" indent="-457200">
              <a:spcBef>
                <a:spcPct val="20000"/>
              </a:spcBef>
              <a:buFont typeface="Wingdings" pitchFamily="2" charset="2"/>
              <a:buChar char="q"/>
              <a:defRPr/>
            </a:pPr>
            <a:r>
              <a:rPr lang="en-US" sz="2000" dirty="0" smtClean="0">
                <a:latin typeface="Comic Sans MS" pitchFamily="66" charset="0"/>
              </a:rPr>
              <a:t>High assurance / safety-critical  systems: Formal requirements</a:t>
            </a:r>
          </a:p>
          <a:p>
            <a:pPr marL="457200" indent="-457200">
              <a:spcBef>
                <a:spcPct val="20000"/>
              </a:spcBef>
              <a:buFont typeface="Wingdings" pitchFamily="2" charset="2"/>
              <a:buChar char="q"/>
              <a:defRPr/>
            </a:pPr>
            <a:r>
              <a:rPr lang="en-US" sz="2000" dirty="0" smtClean="0">
                <a:latin typeface="Comic Sans MS" pitchFamily="66" charset="0"/>
              </a:rPr>
              <a:t>Model/design/system meets the requirements if every execution satisfies all the requirements</a:t>
            </a:r>
          </a:p>
          <a:p>
            <a:pPr marL="457200" indent="-457200">
              <a:spcBef>
                <a:spcPct val="20000"/>
              </a:spcBef>
              <a:buFont typeface="Wingdings" pitchFamily="2" charset="2"/>
              <a:buChar char="q"/>
              <a:defRPr/>
            </a:pPr>
            <a:r>
              <a:rPr lang="en-US" sz="2000" dirty="0" smtClean="0">
                <a:latin typeface="Comic Sans MS" pitchFamily="66" charset="0"/>
              </a:rPr>
              <a:t>Clear separation between requirements (</a:t>
            </a:r>
            <a:r>
              <a:rPr lang="en-US" sz="2000" dirty="0" smtClean="0">
                <a:solidFill>
                  <a:srgbClr val="C00000"/>
                </a:solidFill>
                <a:latin typeface="Comic Sans MS" pitchFamily="66" charset="0"/>
              </a:rPr>
              <a:t>what</a:t>
            </a:r>
            <a:r>
              <a:rPr lang="en-US" sz="2000" dirty="0" smtClean="0">
                <a:latin typeface="Comic Sans MS" pitchFamily="66" charset="0"/>
              </a:rPr>
              <a:t> needs to be implemented) and system (</a:t>
            </a:r>
            <a:r>
              <a:rPr lang="en-US" sz="2000" dirty="0" smtClean="0">
                <a:solidFill>
                  <a:srgbClr val="C00000"/>
                </a:solidFill>
                <a:latin typeface="Comic Sans MS" pitchFamily="66" charset="0"/>
              </a:rPr>
              <a:t>how</a:t>
            </a:r>
            <a:r>
              <a:rPr lang="en-US" sz="2000" dirty="0" smtClean="0">
                <a:latin typeface="Comic Sans MS" pitchFamily="66" charset="0"/>
              </a:rPr>
              <a:t> it is implemented)</a:t>
            </a:r>
          </a:p>
          <a:p>
            <a:pPr marL="457200" indent="-457200">
              <a:spcBef>
                <a:spcPct val="20000"/>
              </a:spcBef>
              <a:buFont typeface="Wingdings" pitchFamily="2" charset="2"/>
              <a:buChar char="q"/>
              <a:defRPr/>
            </a:pPr>
            <a:r>
              <a:rPr lang="en-US" sz="2000" dirty="0" smtClean="0">
                <a:latin typeface="Comic Sans MS" pitchFamily="66" charset="0"/>
              </a:rPr>
              <a:t>Verification problem: Given a requirement </a:t>
            </a:r>
            <a:r>
              <a:rPr lang="en-US" sz="2000" dirty="0" smtClean="0">
                <a:latin typeface="Symbol" pitchFamily="18" charset="2"/>
              </a:rPr>
              <a:t>j</a:t>
            </a:r>
            <a:r>
              <a:rPr lang="en-US" sz="2000" dirty="0" smtClean="0">
                <a:latin typeface="Comic Sans MS" pitchFamily="66" charset="0"/>
              </a:rPr>
              <a:t> and a system/model C, prove/disprove that the system C satisfies the requirement </a:t>
            </a:r>
            <a:r>
              <a:rPr lang="en-US" sz="2000" dirty="0" smtClean="0">
                <a:latin typeface="Symbol" pitchFamily="18" charset="2"/>
              </a:rPr>
              <a:t>j</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6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Why did the proof fail?</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9906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the state s with x=0 and y=0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s satisfies </a:t>
            </a:r>
            <a:r>
              <a:rPr lang="en-US" sz="2000" dirty="0" smtClean="0">
                <a:latin typeface="Symbol" panose="05050102010706020507" pitchFamily="18" charset="2"/>
              </a:rPr>
              <a:t>j</a:t>
            </a:r>
            <a:r>
              <a:rPr lang="en-US" sz="2000" dirty="0" smtClean="0">
                <a:latin typeface="Comic Sans MS" pitchFamily="66" charset="0"/>
              </a:rPr>
              <a:t>: (0&lt;=y &lt;=m)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Executing a transition from s leads to state t with x=1 and y=-1</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t does not satisfy </a:t>
            </a:r>
            <a:r>
              <a:rPr lang="en-US" sz="2000" dirty="0" smtClean="0">
                <a:latin typeface="Symbol" panose="05050102010706020507" pitchFamily="18" charset="2"/>
              </a:rPr>
              <a:t>j</a:t>
            </a:r>
            <a:r>
              <a:rPr lang="en-US" sz="2000" dirty="0" smtClean="0">
                <a:latin typeface="Comic Sans MS" pitchFamily="66" charset="0"/>
              </a:rPr>
              <a:t> !</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The state s in above argument is not reachable!</a:t>
            </a:r>
          </a:p>
          <a:p>
            <a:pPr marL="457200" indent="-457200">
              <a:spcBef>
                <a:spcPct val="20000"/>
              </a:spcBef>
              <a:buFont typeface="Wingdings" pitchFamily="2" charset="2"/>
              <a:buChar char="q"/>
              <a:defRPr/>
            </a:pPr>
            <a:r>
              <a:rPr lang="en-US" sz="2000" dirty="0" smtClean="0">
                <a:latin typeface="Comic Sans MS" pitchFamily="66" charset="0"/>
              </a:rPr>
              <a:t>Cause of failure: The property </a:t>
            </a:r>
            <a:r>
              <a:rPr lang="en-US" sz="2000" dirty="0" smtClean="0">
                <a:latin typeface="Symbol" panose="05050102010706020507" pitchFamily="18" charset="2"/>
              </a:rPr>
              <a:t>j</a:t>
            </a:r>
            <a:r>
              <a:rPr lang="en-US" sz="2000" dirty="0" smtClean="0">
                <a:latin typeface="Comic Sans MS" pitchFamily="66" charset="0"/>
              </a:rPr>
              <a:t> did not capture </a:t>
            </a:r>
            <a:r>
              <a:rPr lang="en-US" sz="2000" dirty="0" err="1" smtClean="0">
                <a:latin typeface="Comic Sans MS" pitchFamily="66" charset="0"/>
              </a:rPr>
              <a:t>corelation</a:t>
            </a:r>
            <a:r>
              <a:rPr lang="en-US" sz="2000" dirty="0" smtClean="0">
                <a:latin typeface="Comic Sans MS" pitchFamily="66" charset="0"/>
              </a:rPr>
              <a:t> between the variables x and y</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Solution: Inductive Strengthening!</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property </a:t>
            </a:r>
            <a:r>
              <a:rPr lang="en-US" sz="2000" dirty="0" smtClean="0">
                <a:latin typeface="Symbol" panose="05050102010706020507" pitchFamily="18" charset="2"/>
              </a:rPr>
              <a:t>y</a:t>
            </a:r>
            <a:r>
              <a:rPr lang="en-US" sz="2000" dirty="0" smtClean="0">
                <a:latin typeface="Comic Sans MS" pitchFamily="66" charset="0"/>
              </a:rPr>
              <a:t>: (0 &lt;= y &lt;= m) &amp; (</a:t>
            </a:r>
            <a:r>
              <a:rPr lang="en-US" sz="2000" dirty="0" err="1" smtClean="0">
                <a:latin typeface="Comic Sans MS" pitchFamily="66" charset="0"/>
              </a:rPr>
              <a:t>x+y</a:t>
            </a:r>
            <a:r>
              <a:rPr lang="en-US" sz="2000" dirty="0" smtClean="0">
                <a:latin typeface="Comic Sans MS" pitchFamily="66" charset="0"/>
              </a:rPr>
              <a:t> =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The property </a:t>
            </a:r>
            <a:r>
              <a:rPr lang="en-US" sz="2000" dirty="0" smtClean="0">
                <a:latin typeface="Symbol" panose="05050102010706020507" pitchFamily="18" charset="2"/>
              </a:rPr>
              <a:t>y</a:t>
            </a:r>
            <a:r>
              <a:rPr lang="en-US" sz="2000" dirty="0" smtClean="0">
                <a:latin typeface="Comic Sans MS" pitchFamily="66" charset="0"/>
              </a:rPr>
              <a:t> implies property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While </a:t>
            </a:r>
            <a:r>
              <a:rPr lang="en-US" sz="2000" dirty="0">
                <a:latin typeface="Symbol" panose="05050102010706020507" pitchFamily="18" charset="2"/>
              </a:rPr>
              <a:t>j</a:t>
            </a:r>
            <a:r>
              <a:rPr lang="en-US" sz="2000" dirty="0" smtClean="0">
                <a:latin typeface="Comic Sans MS" pitchFamily="66" charset="0"/>
              </a:rPr>
              <a:t> is not inductive invariant, </a:t>
            </a:r>
            <a:r>
              <a:rPr lang="en-US" sz="2000" dirty="0" smtClean="0">
                <a:latin typeface="Symbol" panose="05050102010706020507" pitchFamily="18" charset="2"/>
              </a:rPr>
              <a:t>y</a:t>
            </a:r>
            <a:r>
              <a:rPr lang="en-US" sz="2000" dirty="0" smtClean="0">
                <a:latin typeface="Comic Sans MS" pitchFamily="66" charset="0"/>
              </a:rPr>
              <a:t> is!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It follows that all reachable states must satisfy </a:t>
            </a:r>
            <a:r>
              <a:rPr lang="en-US" sz="2000" dirty="0" smtClean="0">
                <a:latin typeface="Symbol" panose="05050102010706020507" pitchFamily="18" charset="2"/>
              </a:rPr>
              <a:t>j</a:t>
            </a: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49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20</a:t>
            </a:fld>
            <a:endParaRPr lang="en-US"/>
          </a:p>
        </p:txBody>
      </p:sp>
    </p:spTree>
    <p:extLst>
      <p:ext uri="{BB962C8B-B14F-4D97-AF65-F5344CB8AC3E}">
        <p14:creationId xmlns:p14="http://schemas.microsoft.com/office/powerpoint/2010/main" val="426562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(3)</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914400"/>
            <a:ext cx="8991600" cy="5029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variables </a:t>
            </a:r>
            <a:r>
              <a:rPr lang="en-US" sz="2000" dirty="0" err="1" smtClean="0">
                <a:latin typeface="Comic Sans MS" pitchFamily="66" charset="0"/>
              </a:rPr>
              <a:t>int</a:t>
            </a:r>
            <a:r>
              <a:rPr lang="en-US" sz="2000" dirty="0" smtClean="0">
                <a:latin typeface="Comic Sans MS" pitchFamily="66" charset="0"/>
              </a:rPr>
              <a:t> x, y; x is initially 0, y is initially 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 y:=y-1}”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P</a:t>
            </a:r>
            <a:r>
              <a:rPr lang="en-US" sz="2000" dirty="0" smtClean="0">
                <a:latin typeface="Comic Sans MS" pitchFamily="66" charset="0"/>
              </a:rPr>
              <a:t>roperty </a:t>
            </a:r>
            <a:r>
              <a:rPr lang="en-US" sz="2000" dirty="0" smtClean="0">
                <a:latin typeface="Symbol" panose="05050102010706020507" pitchFamily="18" charset="2"/>
              </a:rPr>
              <a:t>y</a:t>
            </a:r>
            <a:r>
              <a:rPr lang="en-US" sz="2000" dirty="0" smtClean="0">
                <a:latin typeface="Comic Sans MS" pitchFamily="66" charset="0"/>
              </a:rPr>
              <a:t> : (0 &lt;= y &lt;= m) &amp; (</a:t>
            </a:r>
            <a:r>
              <a:rPr lang="en-US" sz="2000" dirty="0" err="1" smtClean="0">
                <a:latin typeface="Comic Sans MS" pitchFamily="66" charset="0"/>
              </a:rPr>
              <a:t>x+y</a:t>
            </a:r>
            <a:r>
              <a:rPr lang="en-US" sz="2000" dirty="0" smtClean="0">
                <a:latin typeface="Comic Sans MS" pitchFamily="66" charset="0"/>
              </a:rPr>
              <a:t> = m)</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(x=0,y=m). Check that it satisfies </a:t>
            </a:r>
            <a:r>
              <a:rPr lang="en-US" sz="2000" dirty="0" smtClean="0">
                <a:latin typeface="Symbol" panose="05050102010706020507" pitchFamily="18" charset="2"/>
              </a:rPr>
              <a:t>y</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with x=a and 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smtClean="0">
                <a:latin typeface="Symbol" panose="05050102010706020507" pitchFamily="18" charset="2"/>
              </a:rPr>
              <a:t>y</a:t>
            </a:r>
            <a:r>
              <a:rPr lang="en-US" sz="2000" dirty="0" smtClean="0">
                <a:latin typeface="Comic Sans MS" pitchFamily="66" charset="0"/>
              </a:rPr>
              <a:t>, that is, assume 0 &lt;= b &lt;=m and </a:t>
            </a:r>
            <a:r>
              <a:rPr lang="en-US" sz="2000" dirty="0" err="1" smtClean="0">
                <a:latin typeface="Comic Sans MS" pitchFamily="66" charset="0"/>
              </a:rPr>
              <a:t>a+b</a:t>
            </a:r>
            <a:r>
              <a:rPr lang="en-US" sz="2000" dirty="0" smtClean="0">
                <a:latin typeface="Comic Sans MS" pitchFamily="66" charset="0"/>
              </a:rPr>
              <a:t>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t(x) = a+1 and t(y) = b-1, else t(x)=a and t(y)=b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But if a&lt;m, since </a:t>
            </a:r>
            <a:r>
              <a:rPr lang="en-US" sz="2000" dirty="0" err="1" smtClean="0">
                <a:latin typeface="Comic Sans MS" pitchFamily="66" charset="0"/>
              </a:rPr>
              <a:t>a+b</a:t>
            </a:r>
            <a:r>
              <a:rPr lang="en-US" sz="2000" dirty="0" smtClean="0">
                <a:latin typeface="Comic Sans MS" pitchFamily="66" charset="0"/>
              </a:rPr>
              <a:t>=m holds, b &gt;0, and thus b-1 &gt;=0</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 either case, the condition (0&lt;= t(y) &lt;=m &amp; t(x)+t(y)=m) holds!</a:t>
            </a:r>
          </a:p>
          <a:p>
            <a:pPr marL="457200" indent="-457200">
              <a:spcBef>
                <a:spcPct val="20000"/>
              </a:spcBef>
              <a:buFont typeface="Wingdings" pitchFamily="2" charset="2"/>
              <a:buChar char="q"/>
              <a:defRPr/>
            </a:pPr>
            <a:r>
              <a:rPr lang="en-US" sz="2000" dirty="0" smtClean="0">
                <a:latin typeface="Comic Sans MS" pitchFamily="66" charset="0"/>
              </a:rPr>
              <a:t>Conclusion: Property </a:t>
            </a:r>
            <a:r>
              <a:rPr lang="en-US" sz="2000" dirty="0" smtClean="0">
                <a:latin typeface="Symbol" pitchFamily="18" charset="2"/>
              </a:rPr>
              <a:t>y</a:t>
            </a:r>
            <a:r>
              <a:rPr lang="en-US" sz="2000" dirty="0" smtClean="0">
                <a:latin typeface="Comic Sans MS" pitchFamily="66" charset="0"/>
              </a:rPr>
              <a:t> is an inductive invariant!</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151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21</a:t>
            </a:fld>
            <a:endParaRPr lang="en-US"/>
          </a:p>
        </p:txBody>
      </p:sp>
    </p:spTree>
    <p:extLst>
      <p:ext uri="{BB962C8B-B14F-4D97-AF65-F5344CB8AC3E}">
        <p14:creationId xmlns:p14="http://schemas.microsoft.com/office/powerpoint/2010/main" val="445193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Proof Rule for Proving 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56866" y="1066800"/>
            <a:ext cx="9087134"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To establish that a property </a:t>
            </a:r>
            <a:r>
              <a:rPr lang="en-US" sz="2000" dirty="0" smtClean="0">
                <a:latin typeface="Symbol" panose="05050102010706020507" pitchFamily="18" charset="2"/>
              </a:rPr>
              <a:t>j</a:t>
            </a:r>
            <a:r>
              <a:rPr lang="en-US" sz="2000" dirty="0" smtClean="0">
                <a:latin typeface="Comic Sans MS" pitchFamily="66" charset="0"/>
              </a:rPr>
              <a:t> is an invariant of transition system T</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Find another property </a:t>
            </a:r>
            <a:r>
              <a:rPr lang="en-US" sz="2000" dirty="0" smtClean="0">
                <a:latin typeface="Symbol" panose="05050102010706020507" pitchFamily="18" charset="2"/>
              </a:rPr>
              <a:t>y</a:t>
            </a:r>
            <a:r>
              <a:rPr lang="en-US" sz="2000" dirty="0" smtClean="0">
                <a:latin typeface="Comic Sans MS" pitchFamily="66" charset="0"/>
              </a:rPr>
              <a:t> such that</a:t>
            </a:r>
          </a:p>
          <a:p>
            <a:pPr marL="914400" lvl="1" indent="-457200">
              <a:spcBef>
                <a:spcPct val="20000"/>
              </a:spcBef>
              <a:buFont typeface="+mj-lt"/>
              <a:buAutoNum type="arabicPeriod"/>
              <a:defRPr/>
            </a:pPr>
            <a:r>
              <a:rPr lang="en-US" sz="2000" dirty="0" smtClean="0">
                <a:latin typeface="Symbol" panose="05050102010706020507" pitchFamily="18" charset="2"/>
              </a:rPr>
              <a:t>y</a:t>
            </a:r>
            <a:r>
              <a:rPr lang="en-US" sz="2000" dirty="0" smtClean="0">
                <a:latin typeface="Comic Sans MS" pitchFamily="66" charset="0"/>
              </a:rPr>
              <a:t> implies </a:t>
            </a:r>
            <a:r>
              <a:rPr lang="en-US" sz="2000" dirty="0">
                <a:latin typeface="Symbol" panose="05050102010706020507" pitchFamily="18" charset="2"/>
              </a:rPr>
              <a:t>j</a:t>
            </a:r>
            <a:r>
              <a:rPr lang="en-US" sz="2000" dirty="0" smtClean="0">
                <a:latin typeface="Comic Sans MS" pitchFamily="66" charset="0"/>
              </a:rPr>
              <a:t> (that is, a state satisfying </a:t>
            </a:r>
            <a:r>
              <a:rPr lang="en-US" sz="2000" dirty="0" smtClean="0">
                <a:latin typeface="Symbol" panose="05050102010706020507" pitchFamily="18" charset="2"/>
              </a:rPr>
              <a:t>y</a:t>
            </a:r>
            <a:r>
              <a:rPr lang="en-US" sz="2000" dirty="0" smtClean="0">
                <a:latin typeface="Comic Sans MS" pitchFamily="66" charset="0"/>
              </a:rPr>
              <a:t> must satisfy </a:t>
            </a:r>
            <a:r>
              <a:rPr lang="en-US" sz="2000" dirty="0">
                <a:latin typeface="Symbol" panose="05050102010706020507" pitchFamily="18" charset="2"/>
              </a:rPr>
              <a:t>j</a:t>
            </a:r>
            <a:r>
              <a:rPr lang="en-US" sz="2000" dirty="0" smtClean="0">
                <a:latin typeface="Comic Sans MS" pitchFamily="66" charset="0"/>
              </a:rPr>
              <a:t>)</a:t>
            </a:r>
            <a:endParaRPr lang="en-US" sz="2000" dirty="0" smtClean="0">
              <a:latin typeface="Symbol" panose="05050102010706020507" pitchFamily="18" charset="2"/>
            </a:endParaRPr>
          </a:p>
          <a:p>
            <a:pPr marL="914400" lvl="1" indent="-457200">
              <a:spcBef>
                <a:spcPct val="20000"/>
              </a:spcBef>
              <a:buFont typeface="+mj-lt"/>
              <a:buAutoNum type="arabicPeriod"/>
              <a:defRPr/>
            </a:pPr>
            <a:r>
              <a:rPr lang="en-US" sz="2000" dirty="0" smtClean="0">
                <a:latin typeface="Symbol" panose="05050102010706020507" pitchFamily="18" charset="2"/>
              </a:rPr>
              <a:t>y</a:t>
            </a:r>
            <a:r>
              <a:rPr lang="en-US" sz="2000" dirty="0" smtClean="0">
                <a:latin typeface="Comic Sans MS" pitchFamily="66" charset="0"/>
              </a:rPr>
              <a:t> is an inductive invariant</a:t>
            </a:r>
          </a:p>
          <a:p>
            <a:pPr marL="1371600" lvl="2" indent="-457200">
              <a:spcBef>
                <a:spcPct val="20000"/>
              </a:spcBef>
              <a:buFont typeface="Wingdings" panose="05000000000000000000" pitchFamily="2" charset="2"/>
              <a:buChar char="§"/>
              <a:defRPr/>
            </a:pPr>
            <a:r>
              <a:rPr lang="en-US" sz="2000" dirty="0" smtClean="0">
                <a:latin typeface="Comic Sans MS" pitchFamily="66" charset="0"/>
              </a:rPr>
              <a:t>Show that every initial state satisfies </a:t>
            </a:r>
            <a:r>
              <a:rPr lang="en-US" sz="2000" dirty="0" smtClean="0">
                <a:latin typeface="Symbol" panose="05050102010706020507" pitchFamily="18" charset="2"/>
              </a:rPr>
              <a:t>y</a:t>
            </a:r>
            <a:endParaRPr lang="en-US" sz="2000" dirty="0" smtClean="0">
              <a:latin typeface="Comic Sans MS" pitchFamily="66" charset="0"/>
            </a:endParaRPr>
          </a:p>
          <a:p>
            <a:pPr marL="1371600" lvl="2" indent="-457200">
              <a:spcBef>
                <a:spcPct val="20000"/>
              </a:spcBef>
              <a:buFont typeface="Wingdings" panose="05000000000000000000" pitchFamily="2" charset="2"/>
              <a:buChar char="§"/>
              <a:defRPr/>
            </a:pPr>
            <a:r>
              <a:rPr lang="en-US" sz="2000" dirty="0" smtClean="0">
                <a:latin typeface="Comic Sans MS" pitchFamily="66" charset="0"/>
              </a:rPr>
              <a:t>Assume that a state s satisfies </a:t>
            </a:r>
            <a:r>
              <a:rPr lang="en-US" sz="2000" dirty="0" smtClean="0">
                <a:latin typeface="Symbol" panose="05050102010706020507" pitchFamily="18" charset="2"/>
              </a:rPr>
              <a:t>y</a:t>
            </a:r>
            <a:r>
              <a:rPr lang="en-US" sz="2000" dirty="0" smtClean="0">
                <a:latin typeface="Comic Sans MS" pitchFamily="66" charset="0"/>
              </a:rPr>
              <a:t>. Consider a state t such that (</a:t>
            </a:r>
            <a:r>
              <a:rPr lang="en-US" sz="2000" dirty="0" err="1" smtClean="0">
                <a:latin typeface="Comic Sans MS" pitchFamily="66" charset="0"/>
              </a:rPr>
              <a:t>s,t</a:t>
            </a:r>
            <a:r>
              <a:rPr lang="en-US" sz="2000" dirty="0" smtClean="0">
                <a:latin typeface="Comic Sans MS" pitchFamily="66" charset="0"/>
              </a:rPr>
              <a:t>) is a transition. Show that t must satisfy </a:t>
            </a:r>
            <a:r>
              <a:rPr lang="en-US" sz="2000" dirty="0" smtClean="0">
                <a:latin typeface="Symbol" panose="05050102010706020507" pitchFamily="18" charset="2"/>
              </a:rPr>
              <a:t>y</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This is a sound and complete strategy for establishing invariants</a:t>
            </a:r>
          </a:p>
          <a:p>
            <a:pPr marL="914400" lvl="1" indent="-457200">
              <a:spcBef>
                <a:spcPct val="20000"/>
              </a:spcBef>
              <a:buFont typeface="+mj-lt"/>
              <a:buAutoNum type="arabicPeriod"/>
              <a:defRPr/>
            </a:pPr>
            <a:r>
              <a:rPr lang="en-US" sz="2000" dirty="0" smtClean="0">
                <a:latin typeface="Comic Sans MS" pitchFamily="66" charset="0"/>
              </a:rPr>
              <a:t>Sound means this is a correct proof technique</a:t>
            </a:r>
          </a:p>
          <a:p>
            <a:pPr marL="914400" lvl="1" indent="-457200">
              <a:spcBef>
                <a:spcPct val="20000"/>
              </a:spcBef>
              <a:buFont typeface="+mj-lt"/>
              <a:buAutoNum type="arabicPeriod"/>
              <a:defRPr/>
            </a:pPr>
            <a:r>
              <a:rPr lang="en-US" sz="2000" dirty="0" smtClean="0">
                <a:latin typeface="Comic Sans MS" pitchFamily="66" charset="0"/>
              </a:rPr>
              <a:t>Complete: If </a:t>
            </a:r>
            <a:r>
              <a:rPr lang="en-US" sz="2000" dirty="0">
                <a:latin typeface="Symbol" panose="05050102010706020507" pitchFamily="18" charset="2"/>
              </a:rPr>
              <a:t>j</a:t>
            </a:r>
            <a:r>
              <a:rPr lang="en-US" sz="2000" dirty="0" smtClean="0">
                <a:latin typeface="Comic Sans MS" pitchFamily="66" charset="0"/>
              </a:rPr>
              <a:t> is an invariant, then there must exist some inductive strengthening </a:t>
            </a:r>
            <a:r>
              <a:rPr lang="en-US" sz="2000" dirty="0" smtClean="0">
                <a:latin typeface="Symbol" panose="05050102010706020507" pitchFamily="18" charset="2"/>
              </a:rPr>
              <a:t>y</a:t>
            </a:r>
            <a:r>
              <a:rPr lang="en-US" sz="2000" dirty="0" smtClean="0">
                <a:latin typeface="Comic Sans MS" pitchFamily="66" charset="0"/>
              </a:rPr>
              <a:t> satisfying above conditions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254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22</a:t>
            </a:fld>
            <a:endParaRPr lang="en-US"/>
          </a:p>
        </p:txBody>
      </p:sp>
    </p:spTree>
    <p:extLst>
      <p:ext uri="{BB962C8B-B14F-4D97-AF65-F5344CB8AC3E}">
        <p14:creationId xmlns:p14="http://schemas.microsoft.com/office/powerpoint/2010/main" val="368581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Oval 68"/>
          <p:cNvSpPr/>
          <p:nvPr/>
        </p:nvSpPr>
        <p:spPr>
          <a:xfrm>
            <a:off x="1143000" y="1143000"/>
            <a:ext cx="6294119" cy="4687666"/>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p:cNvSpPr/>
          <p:nvPr/>
        </p:nvSpPr>
        <p:spPr>
          <a:xfrm>
            <a:off x="1295400" y="1295400"/>
            <a:ext cx="5404644" cy="4535266"/>
          </a:xfrm>
          <a:prstGeom prst="ellipse">
            <a:avLst/>
          </a:prstGeom>
          <a:solidFill>
            <a:srgbClr val="F7FA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1676400" y="1600200"/>
            <a:ext cx="2971800" cy="35052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2514600" y="1752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Inductive Invariants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990600" y="990600"/>
            <a:ext cx="6781800" cy="515143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209800" y="2057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590800" y="2209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133600" y="2286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6670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048000" y="1981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31242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9718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9718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657600" y="2133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7338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7432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819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038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4290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048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581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2057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209800" y="3581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4384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5146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114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2672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9624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4290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962400" y="3352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8006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6482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8956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3434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7912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953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398371" y="4389119"/>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a:stCxn id="16" idx="6"/>
          </p:cNvCxnSpPr>
          <p:nvPr/>
        </p:nvCxnSpPr>
        <p:spPr>
          <a:xfrm>
            <a:off x="3093719" y="2004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3054695" y="2020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985260" y="3892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627119" y="3892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153824" y="3892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4001424" y="3391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2064095" y="2941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2064095" y="3468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56" idx="3"/>
            <a:endCxn id="41" idx="6"/>
          </p:cNvCxnSpPr>
          <p:nvPr/>
        </p:nvCxnSpPr>
        <p:spPr>
          <a:xfrm flipH="1" flipV="1">
            <a:off x="4312919" y="4061460"/>
            <a:ext cx="646776" cy="923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8" idx="5"/>
            <a:endCxn id="54" idx="3"/>
          </p:cNvCxnSpPr>
          <p:nvPr/>
        </p:nvCxnSpPr>
        <p:spPr>
          <a:xfrm>
            <a:off x="4839624" y="2553624"/>
            <a:ext cx="958271"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54" idx="1"/>
            <a:endCxn id="56" idx="7"/>
          </p:cNvCxnSpPr>
          <p:nvPr/>
        </p:nvCxnSpPr>
        <p:spPr>
          <a:xfrm flipH="1">
            <a:off x="4992024" y="3054695"/>
            <a:ext cx="805871" cy="1066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7" idx="3"/>
            <a:endCxn id="29" idx="1"/>
          </p:cNvCxnSpPr>
          <p:nvPr/>
        </p:nvCxnSpPr>
        <p:spPr>
          <a:xfrm>
            <a:off x="3130895" y="2477424"/>
            <a:ext cx="304800" cy="2724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17" idx="1"/>
            <a:endCxn id="19" idx="0"/>
          </p:cNvCxnSpPr>
          <p:nvPr/>
        </p:nvCxnSpPr>
        <p:spPr>
          <a:xfrm flipH="1">
            <a:off x="2994660" y="2445095"/>
            <a:ext cx="136235" cy="6791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9" idx="4"/>
            <a:endCxn id="19" idx="7"/>
          </p:cNvCxnSpPr>
          <p:nvPr/>
        </p:nvCxnSpPr>
        <p:spPr>
          <a:xfrm flipH="1">
            <a:off x="3010824" y="2788919"/>
            <a:ext cx="441036" cy="3419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stCxn id="29" idx="3"/>
            <a:endCxn id="28" idx="4"/>
          </p:cNvCxnSpPr>
          <p:nvPr/>
        </p:nvCxnSpPr>
        <p:spPr>
          <a:xfrm flipV="1">
            <a:off x="3435695" y="2407919"/>
            <a:ext cx="625765" cy="3743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10" idx="7"/>
            <a:endCxn id="11" idx="5"/>
          </p:cNvCxnSpPr>
          <p:nvPr/>
        </p:nvCxnSpPr>
        <p:spPr>
          <a:xfrm flipH="1">
            <a:off x="2172624" y="2216495"/>
            <a:ext cx="457200" cy="1085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11" idx="1"/>
            <a:endCxn id="9" idx="3"/>
          </p:cNvCxnSpPr>
          <p:nvPr/>
        </p:nvCxnSpPr>
        <p:spPr>
          <a:xfrm flipV="1">
            <a:off x="2140295" y="2096424"/>
            <a:ext cx="76200" cy="1962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a:stCxn id="9" idx="3"/>
            <a:endCxn id="10" idx="1"/>
          </p:cNvCxnSpPr>
          <p:nvPr/>
        </p:nvCxnSpPr>
        <p:spPr>
          <a:xfrm>
            <a:off x="2216495" y="2096424"/>
            <a:ext cx="381000" cy="120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2564755" y="1852433"/>
            <a:ext cx="833883" cy="707886"/>
          </a:xfrm>
          <a:prstGeom prst="rect">
            <a:avLst/>
          </a:prstGeom>
          <a:noFill/>
        </p:spPr>
        <p:txBody>
          <a:bodyPr wrap="none" rtlCol="0">
            <a:spAutoFit/>
          </a:bodyPr>
          <a:lstStyle/>
          <a:p>
            <a:r>
              <a:rPr lang="en-US" sz="2000" b="1" dirty="0" smtClean="0"/>
              <a:t>Initial</a:t>
            </a:r>
          </a:p>
          <a:p>
            <a:r>
              <a:rPr lang="en-US" sz="2000" b="1" dirty="0" smtClean="0"/>
              <a:t>States</a:t>
            </a:r>
            <a:endParaRPr lang="en-US" sz="2000" b="1" dirty="0"/>
          </a:p>
        </p:txBody>
      </p:sp>
      <p:sp>
        <p:nvSpPr>
          <p:cNvPr id="65" name="TextBox 64"/>
          <p:cNvSpPr txBox="1"/>
          <p:nvPr/>
        </p:nvSpPr>
        <p:spPr>
          <a:xfrm>
            <a:off x="2710089" y="4211448"/>
            <a:ext cx="1283749" cy="707886"/>
          </a:xfrm>
          <a:prstGeom prst="rect">
            <a:avLst/>
          </a:prstGeom>
          <a:noFill/>
        </p:spPr>
        <p:txBody>
          <a:bodyPr wrap="none" rtlCol="0">
            <a:spAutoFit/>
          </a:bodyPr>
          <a:lstStyle/>
          <a:p>
            <a:r>
              <a:rPr lang="en-US" sz="2000" b="1" dirty="0" smtClean="0"/>
              <a:t>Reachable</a:t>
            </a:r>
          </a:p>
          <a:p>
            <a:r>
              <a:rPr lang="en-US" sz="2000" b="1" dirty="0" smtClean="0"/>
              <a:t>States</a:t>
            </a:r>
            <a:endParaRPr lang="en-US" sz="2000" b="1" dirty="0"/>
          </a:p>
        </p:txBody>
      </p:sp>
      <p:sp>
        <p:nvSpPr>
          <p:cNvPr id="73" name="TextBox 72"/>
          <p:cNvSpPr txBox="1"/>
          <p:nvPr/>
        </p:nvSpPr>
        <p:spPr>
          <a:xfrm>
            <a:off x="6092346" y="3169919"/>
            <a:ext cx="1329275" cy="400110"/>
          </a:xfrm>
          <a:prstGeom prst="rect">
            <a:avLst/>
          </a:prstGeom>
          <a:noFill/>
        </p:spPr>
        <p:txBody>
          <a:bodyPr wrap="none" rtlCol="0">
            <a:spAutoFit/>
          </a:bodyPr>
          <a:lstStyle/>
          <a:p>
            <a:r>
              <a:rPr lang="en-US" sz="2000" b="1" dirty="0" smtClean="0"/>
              <a:t>Property </a:t>
            </a:r>
            <a:r>
              <a:rPr lang="en-US" sz="2000" b="1" dirty="0" smtClean="0">
                <a:latin typeface="Symbol" panose="05050102010706020507" pitchFamily="18" charset="2"/>
              </a:rPr>
              <a:t>j</a:t>
            </a:r>
          </a:p>
        </p:txBody>
      </p:sp>
      <p:sp>
        <p:nvSpPr>
          <p:cNvPr id="77" name="Oval 76"/>
          <p:cNvSpPr/>
          <p:nvPr/>
        </p:nvSpPr>
        <p:spPr>
          <a:xfrm>
            <a:off x="5173981" y="4923883"/>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p:cNvSpPr/>
          <p:nvPr/>
        </p:nvSpPr>
        <p:spPr>
          <a:xfrm>
            <a:off x="6532657" y="4701540"/>
            <a:ext cx="45719" cy="45719"/>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6700043" y="256794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p:nvPr/>
        </p:nvSpPr>
        <p:spPr>
          <a:xfrm>
            <a:off x="5702490" y="5036822"/>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6835140" y="5108083"/>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p:cNvSpPr/>
          <p:nvPr/>
        </p:nvSpPr>
        <p:spPr>
          <a:xfrm>
            <a:off x="7208519" y="2194559"/>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Arrow Connector 3"/>
          <p:cNvCxnSpPr/>
          <p:nvPr/>
        </p:nvCxnSpPr>
        <p:spPr>
          <a:xfrm flipV="1">
            <a:off x="6745762" y="2229312"/>
            <a:ext cx="462757" cy="38434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9" idx="4"/>
          </p:cNvCxnSpPr>
          <p:nvPr/>
        </p:nvCxnSpPr>
        <p:spPr>
          <a:xfrm>
            <a:off x="6555517" y="4747259"/>
            <a:ext cx="848323" cy="33528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5444090" y="4465319"/>
            <a:ext cx="304803" cy="61722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2" name="Oval 91"/>
          <p:cNvSpPr/>
          <p:nvPr/>
        </p:nvSpPr>
        <p:spPr>
          <a:xfrm>
            <a:off x="6093710" y="2759364"/>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flipH="1">
            <a:off x="5836919" y="2820324"/>
            <a:ext cx="255427" cy="2343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3317011" y="5153802"/>
            <a:ext cx="1920782" cy="400110"/>
          </a:xfrm>
          <a:prstGeom prst="rect">
            <a:avLst/>
          </a:prstGeom>
          <a:noFill/>
        </p:spPr>
        <p:txBody>
          <a:bodyPr wrap="none" rtlCol="0">
            <a:spAutoFit/>
          </a:bodyPr>
          <a:lstStyle/>
          <a:p>
            <a:r>
              <a:rPr lang="en-US" sz="2000" b="1" dirty="0" smtClean="0"/>
              <a:t>Strengthening </a:t>
            </a:r>
            <a:r>
              <a:rPr lang="en-US" sz="2000" b="1" dirty="0">
                <a:latin typeface="Symbol" panose="05050102010706020507" pitchFamily="18" charset="2"/>
              </a:rPr>
              <a:t>y</a:t>
            </a:r>
            <a:endParaRPr lang="en-US" sz="2000" b="1" dirty="0" smtClean="0">
              <a:latin typeface="Symbol" panose="05050102010706020507" pitchFamily="18" charset="2"/>
            </a:endParaRPr>
          </a:p>
        </p:txBody>
      </p:sp>
      <p:grpSp>
        <p:nvGrpSpPr>
          <p:cNvPr id="94" name="Group 93"/>
          <p:cNvGrpSpPr/>
          <p:nvPr/>
        </p:nvGrpSpPr>
        <p:grpSpPr>
          <a:xfrm>
            <a:off x="0" y="6142038"/>
            <a:ext cx="9144000" cy="715962"/>
            <a:chOff x="0" y="6142038"/>
            <a:chExt cx="9144000" cy="715962"/>
          </a:xfrm>
        </p:grpSpPr>
        <p:pic>
          <p:nvPicPr>
            <p:cNvPr id="9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6"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9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356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23</a:t>
            </a:fld>
            <a:endParaRPr lang="en-US"/>
          </a:p>
        </p:txBody>
      </p:sp>
    </p:spTree>
    <p:extLst>
      <p:ext uri="{BB962C8B-B14F-4D97-AF65-F5344CB8AC3E}">
        <p14:creationId xmlns:p14="http://schemas.microsoft.com/office/powerpoint/2010/main" val="2400660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91" grpId="0" animBg="1"/>
      <p:bldP spid="64" grpId="0" animBg="1"/>
      <p:bldP spid="65" grpId="0"/>
      <p:bldP spid="73" grpId="0"/>
      <p:bldP spid="9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Correctness of GCD</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3276600"/>
            <a:ext cx="8991600" cy="2819400"/>
          </a:xfrm>
          <a:prstGeom prst="rect">
            <a:avLst/>
          </a:prstGeom>
        </p:spPr>
        <p:txBody>
          <a:bodyPr vert="horz" lIns="91440" tIns="45720" rIns="91440" bIns="45720" rtlCol="0">
            <a:noAutofit/>
          </a:bodyPr>
          <a:lstStyle/>
          <a:p>
            <a:pPr marL="457200" indent="-457200">
              <a:spcBef>
                <a:spcPct val="20000"/>
              </a:spcBef>
              <a:buFont typeface="Wingdings" pitchFamily="2" charset="2"/>
              <a:buChar char="q"/>
              <a:defRPr/>
            </a:pPr>
            <a:r>
              <a:rPr lang="en-US" sz="2000" dirty="0" smtClean="0">
                <a:latin typeface="Comic Sans MS" pitchFamily="66" charset="0"/>
              </a:rPr>
              <a:t>Property </a:t>
            </a:r>
            <a:r>
              <a:rPr lang="en-US" sz="2000" dirty="0">
                <a:latin typeface="Symbol" panose="05050102010706020507" pitchFamily="18" charset="2"/>
              </a:rPr>
              <a:t>j</a:t>
            </a:r>
            <a:r>
              <a:rPr lang="en-US" sz="2000" dirty="0" smtClean="0">
                <a:latin typeface="Comic Sans MS" pitchFamily="66" charset="0"/>
              </a:rPr>
              <a:t> : </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x,y</a:t>
            </a:r>
            <a:r>
              <a:rPr lang="en-US" sz="2000" dirty="0" smtClean="0">
                <a:latin typeface="Comic Sans MS" pitchFamily="66" charset="0"/>
              </a:rPr>
              <a:t>) = </a:t>
            </a:r>
            <a:r>
              <a:rPr lang="en-US" sz="2000" dirty="0" err="1" smtClean="0">
                <a:latin typeface="Comic Sans MS" pitchFamily="66" charset="0"/>
              </a:rPr>
              <a:t>gcd</a:t>
            </a:r>
            <a:r>
              <a:rPr lang="en-US" sz="2000" dirty="0" smtClean="0">
                <a:latin typeface="Comic Sans MS" pitchFamily="66" charset="0"/>
              </a:rPr>
              <a:t> (</a:t>
            </a:r>
            <a:r>
              <a:rPr lang="en-US" sz="2000" dirty="0" err="1" smtClean="0">
                <a:latin typeface="Comic Sans MS" pitchFamily="66" charset="0"/>
              </a:rPr>
              <a:t>m,n</a:t>
            </a:r>
            <a:r>
              <a:rPr lang="en-US" sz="2000" dirty="0" smtClean="0">
                <a:latin typeface="Comic Sans MS" pitchFamily="66" charset="0"/>
              </a:rPr>
              <a:t>)</a:t>
            </a:r>
          </a:p>
          <a:p>
            <a:pPr marL="457200" indent="-457200">
              <a:spcBef>
                <a:spcPct val="20000"/>
              </a:spcBef>
              <a:buFont typeface="Wingdings" pitchFamily="2" charset="2"/>
              <a:buChar char="q"/>
              <a:defRPr/>
            </a:pPr>
            <a:r>
              <a:rPr lang="en-US" sz="2000" dirty="0" smtClean="0">
                <a:latin typeface="Comic Sans MS" pitchFamily="66" charset="0"/>
              </a:rPr>
              <a:t>Verify that this property is indeed an inductive invariant!</a:t>
            </a:r>
          </a:p>
          <a:p>
            <a:pPr marL="457200" indent="-457200">
              <a:spcBef>
                <a:spcPct val="20000"/>
              </a:spcBef>
              <a:buFont typeface="Wingdings" pitchFamily="2" charset="2"/>
              <a:buChar char="q"/>
              <a:defRPr/>
            </a:pPr>
            <a:r>
              <a:rPr lang="en-US" sz="2000" dirty="0" smtClean="0">
                <a:latin typeface="Comic Sans MS" pitchFamily="66" charset="0"/>
              </a:rPr>
              <a:t>Captures the core logic of the program: Even though x and y are updated at every step, their </a:t>
            </a:r>
            <a:r>
              <a:rPr lang="en-US" sz="2000" dirty="0" err="1" smtClean="0">
                <a:latin typeface="Comic Sans MS" pitchFamily="66" charset="0"/>
              </a:rPr>
              <a:t>gcd</a:t>
            </a:r>
            <a:r>
              <a:rPr lang="en-US" sz="2000" dirty="0" smtClean="0">
                <a:latin typeface="Comic Sans MS" pitchFamily="66" charset="0"/>
              </a:rPr>
              <a:t> stays unchanged</a:t>
            </a:r>
          </a:p>
          <a:p>
            <a:pPr marL="457200" indent="-457200">
              <a:spcBef>
                <a:spcPct val="20000"/>
              </a:spcBef>
              <a:buFont typeface="Wingdings" pitchFamily="2" charset="2"/>
              <a:buChar char="q"/>
              <a:defRPr/>
            </a:pPr>
            <a:r>
              <a:rPr lang="en-US" sz="2000" dirty="0" smtClean="0">
                <a:latin typeface="Comic Sans MS" pitchFamily="66" charset="0"/>
              </a:rPr>
              <a:t>When switching to “stop”, if x is 0, then </a:t>
            </a:r>
            <a:r>
              <a:rPr lang="en-US" sz="2000" dirty="0" err="1" smtClean="0">
                <a:latin typeface="Comic Sans MS" pitchFamily="66" charset="0"/>
              </a:rPr>
              <a:t>gcd</a:t>
            </a:r>
            <a:r>
              <a:rPr lang="en-US" sz="2000" dirty="0" smtClean="0">
                <a:latin typeface="Comic Sans MS" pitchFamily="66" charset="0"/>
              </a:rPr>
              <a:t>(0,y) is y; if y=0, then </a:t>
            </a:r>
            <a:r>
              <a:rPr lang="en-US" sz="2000" dirty="0" err="1" smtClean="0">
                <a:latin typeface="Comic Sans MS" pitchFamily="66" charset="0"/>
              </a:rPr>
              <a:t>gcd</a:t>
            </a:r>
            <a:r>
              <a:rPr lang="en-US" sz="2000" dirty="0" smtClean="0">
                <a:latin typeface="Comic Sans MS" pitchFamily="66" charset="0"/>
              </a:rPr>
              <a:t>(x,0)=x, and thus x=</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 upon switching to stop</a:t>
            </a:r>
          </a:p>
          <a:p>
            <a:pPr marL="457200" indent="-457200">
              <a:spcBef>
                <a:spcPct val="20000"/>
              </a:spcBef>
              <a:buFont typeface="Wingdings" pitchFamily="2" charset="2"/>
              <a:buChar char="q"/>
              <a:defRPr/>
            </a:pPr>
            <a:r>
              <a:rPr lang="en-US" sz="2000" dirty="0" smtClean="0">
                <a:latin typeface="Comic Sans MS" pitchFamily="66" charset="0"/>
              </a:rPr>
              <a:t>Note that (mode=stop -&gt; y=</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 is invariant, but not inductive</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458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12" name="Straight Arrow Connector 11"/>
          <p:cNvCxnSpPr/>
          <p:nvPr/>
        </p:nvCxnSpPr>
        <p:spPr>
          <a:xfrm>
            <a:off x="3657600" y="2286000"/>
            <a:ext cx="1636896" cy="4371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3073948" y="2029572"/>
            <a:ext cx="583652" cy="556569"/>
            <a:chOff x="1970452" y="4071088"/>
            <a:chExt cx="583652" cy="556569"/>
          </a:xfrm>
        </p:grpSpPr>
        <p:sp>
          <p:nvSpPr>
            <p:cNvPr id="14" name="Oval 13"/>
            <p:cNvSpPr/>
            <p:nvPr/>
          </p:nvSpPr>
          <p:spPr>
            <a:xfrm>
              <a:off x="1970452" y="4071088"/>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5" name="TextBox 14"/>
            <p:cNvSpPr txBox="1"/>
            <p:nvPr/>
          </p:nvSpPr>
          <p:spPr>
            <a:xfrm>
              <a:off x="2005164" y="4195484"/>
              <a:ext cx="514229" cy="307777"/>
            </a:xfrm>
            <a:prstGeom prst="rect">
              <a:avLst/>
            </a:prstGeom>
            <a:noFill/>
          </p:spPr>
          <p:txBody>
            <a:bodyPr wrap="square" rtlCol="0">
              <a:spAutoFit/>
            </a:bodyPr>
            <a:lstStyle/>
            <a:p>
              <a:r>
                <a:rPr lang="en-US" sz="1400" dirty="0" smtClean="0"/>
                <a:t>loop</a:t>
              </a:r>
              <a:endParaRPr lang="en-US" sz="1400" dirty="0"/>
            </a:p>
          </p:txBody>
        </p:sp>
      </p:grpSp>
      <p:grpSp>
        <p:nvGrpSpPr>
          <p:cNvPr id="16" name="Group 15"/>
          <p:cNvGrpSpPr/>
          <p:nvPr/>
        </p:nvGrpSpPr>
        <p:grpSpPr>
          <a:xfrm>
            <a:off x="5294496" y="2029572"/>
            <a:ext cx="583652" cy="556569"/>
            <a:chOff x="4191000" y="4114800"/>
            <a:chExt cx="583652" cy="556569"/>
          </a:xfrm>
        </p:grpSpPr>
        <p:sp>
          <p:nvSpPr>
            <p:cNvPr id="17" name="Oval 16"/>
            <p:cNvSpPr/>
            <p:nvPr/>
          </p:nvSpPr>
          <p:spPr>
            <a:xfrm>
              <a:off x="4191000" y="4114800"/>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4231086" y="4239196"/>
              <a:ext cx="503481" cy="307777"/>
            </a:xfrm>
            <a:prstGeom prst="rect">
              <a:avLst/>
            </a:prstGeom>
            <a:noFill/>
          </p:spPr>
          <p:txBody>
            <a:bodyPr wrap="square" rtlCol="0">
              <a:spAutoFit/>
            </a:bodyPr>
            <a:lstStyle/>
            <a:p>
              <a:r>
                <a:rPr lang="en-US" sz="1400" dirty="0" smtClean="0"/>
                <a:t>stop</a:t>
              </a:r>
              <a:endParaRPr lang="en-US" sz="1400" dirty="0"/>
            </a:p>
          </p:txBody>
        </p:sp>
      </p:grpSp>
      <p:grpSp>
        <p:nvGrpSpPr>
          <p:cNvPr id="19" name="Group 41"/>
          <p:cNvGrpSpPr/>
          <p:nvPr/>
        </p:nvGrpSpPr>
        <p:grpSpPr>
          <a:xfrm>
            <a:off x="3180067" y="1785088"/>
            <a:ext cx="371415" cy="222628"/>
            <a:chOff x="1676400" y="2209800"/>
            <a:chExt cx="533400" cy="304800"/>
          </a:xfrm>
        </p:grpSpPr>
        <p:cxnSp>
          <p:nvCxnSpPr>
            <p:cNvPr id="20" name="Straight Connector 1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23" name="TextBox 22"/>
          <p:cNvSpPr txBox="1"/>
          <p:nvPr/>
        </p:nvSpPr>
        <p:spPr>
          <a:xfrm>
            <a:off x="1713096" y="1975228"/>
            <a:ext cx="1266629" cy="307777"/>
          </a:xfrm>
          <a:prstGeom prst="rect">
            <a:avLst/>
          </a:prstGeom>
          <a:noFill/>
        </p:spPr>
        <p:txBody>
          <a:bodyPr wrap="none" rtlCol="0">
            <a:spAutoFit/>
          </a:bodyPr>
          <a:lstStyle/>
          <a:p>
            <a:r>
              <a:rPr lang="en-US" sz="1400" dirty="0" err="1" smtClean="0"/>
              <a:t>nat</a:t>
            </a:r>
            <a:r>
              <a:rPr lang="en-US" sz="1400" dirty="0" smtClean="0"/>
              <a:t>  x:=m; y:=n</a:t>
            </a:r>
            <a:endParaRPr lang="en-US" sz="1400" dirty="0"/>
          </a:p>
        </p:txBody>
      </p:sp>
      <p:cxnSp>
        <p:nvCxnSpPr>
          <p:cNvPr id="24" name="Straight Arrow Connector 23"/>
          <p:cNvCxnSpPr/>
          <p:nvPr/>
        </p:nvCxnSpPr>
        <p:spPr>
          <a:xfrm>
            <a:off x="2702533" y="2307856"/>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627496" y="1137028"/>
            <a:ext cx="2537874" cy="523220"/>
          </a:xfrm>
          <a:prstGeom prst="rect">
            <a:avLst/>
          </a:prstGeom>
          <a:noFill/>
        </p:spPr>
        <p:txBody>
          <a:bodyPr wrap="none" rtlCol="0">
            <a:spAutoFit/>
          </a:bodyPr>
          <a:lstStyle/>
          <a:p>
            <a:r>
              <a:rPr lang="en-US" sz="1400" dirty="0" smtClean="0"/>
              <a:t>(x&gt;0 &amp; y&gt;0) </a:t>
            </a:r>
            <a:r>
              <a:rPr lang="en-US" sz="1400" dirty="0" smtClean="0">
                <a:sym typeface="Wingdings" pitchFamily="2" charset="2"/>
              </a:rPr>
              <a:t></a:t>
            </a:r>
          </a:p>
          <a:p>
            <a:r>
              <a:rPr lang="en-US" sz="1400" dirty="0" smtClean="0">
                <a:sym typeface="Wingdings" pitchFamily="2" charset="2"/>
              </a:rPr>
              <a:t>     if (x&gt;y) then x:=x-y else y:=y-x</a:t>
            </a:r>
            <a:endParaRPr lang="en-US" sz="1400" dirty="0"/>
          </a:p>
        </p:txBody>
      </p:sp>
      <p:sp>
        <p:nvSpPr>
          <p:cNvPr id="26" name="TextBox 25"/>
          <p:cNvSpPr txBox="1"/>
          <p:nvPr/>
        </p:nvSpPr>
        <p:spPr>
          <a:xfrm>
            <a:off x="3541896" y="2508628"/>
            <a:ext cx="1648208" cy="523220"/>
          </a:xfrm>
          <a:prstGeom prst="rect">
            <a:avLst/>
          </a:prstGeom>
          <a:noFill/>
        </p:spPr>
        <p:txBody>
          <a:bodyPr wrap="none" rtlCol="0">
            <a:spAutoFit/>
          </a:bodyPr>
          <a:lstStyle/>
          <a:p>
            <a:r>
              <a:rPr lang="en-US" sz="1400" dirty="0" smtClean="0"/>
              <a:t>~ (x&gt;0 &amp; y&gt;0) </a:t>
            </a:r>
            <a:r>
              <a:rPr lang="en-US" sz="1400" dirty="0" smtClean="0">
                <a:sym typeface="Wingdings" pitchFamily="2" charset="2"/>
              </a:rPr>
              <a:t></a:t>
            </a:r>
          </a:p>
          <a:p>
            <a:r>
              <a:rPr lang="en-US" sz="1400" dirty="0" smtClean="0">
                <a:sym typeface="Wingdings" pitchFamily="2" charset="2"/>
              </a:rPr>
              <a:t>      if (x=0) then x:=y</a:t>
            </a:r>
            <a:endParaRPr lang="en-US" sz="1400" dirty="0"/>
          </a:p>
        </p:txBody>
      </p:sp>
      <p:sp>
        <p:nvSpPr>
          <p:cNvPr id="3" name="Slide Number Placeholder 2"/>
          <p:cNvSpPr>
            <a:spLocks noGrp="1"/>
          </p:cNvSpPr>
          <p:nvPr>
            <p:ph type="sldNum" sz="quarter" idx="12"/>
          </p:nvPr>
        </p:nvSpPr>
        <p:spPr/>
        <p:txBody>
          <a:bodyPr/>
          <a:lstStyle/>
          <a:p>
            <a:fld id="{CBD3AB53-4A3B-4B78-AFD2-1A2EB0A42A54}" type="slidenum">
              <a:rPr lang="en-US" smtClean="0"/>
              <a:pPr/>
              <a:t>24</a:t>
            </a:fld>
            <a:endParaRPr lang="en-US"/>
          </a:p>
        </p:txBody>
      </p:sp>
    </p:spTree>
    <p:extLst>
      <p:ext uri="{BB962C8B-B14F-4D97-AF65-F5344CB8AC3E}">
        <p14:creationId xmlns:p14="http://schemas.microsoft.com/office/powerpoint/2010/main" val="386249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Puzzle</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152400" y="1676400"/>
            <a:ext cx="8991600" cy="3962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There are some kids playing in a muddy pond. Their teacher walks by and says “some of you have mud on your forehead”. Each kid can look around and see which of other kids have muddy foreheads, but cannot see his/her own forehead. The teacher says “raise your hand if you know that you have muddy forehead”. Nobody raises their hands. The teacher repeats the same question, and it continues like that. If k kids have muddy foreheads, then after the teacher has asked the question k times, exactly those kids with muddy foreheads raise their hands.</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p:txBody>
      </p:sp>
      <p:grpSp>
        <p:nvGrpSpPr>
          <p:cNvPr id="3" name="Group 41"/>
          <p:cNvGrpSpPr/>
          <p:nvPr/>
        </p:nvGrpSpPr>
        <p:grpSpPr>
          <a:xfrm>
            <a:off x="0" y="6142038"/>
            <a:ext cx="9144000" cy="715962"/>
            <a:chOff x="0" y="6142038"/>
            <a:chExt cx="9144000" cy="715962"/>
          </a:xfrm>
        </p:grpSpPr>
        <p:pic>
          <p:nvPicPr>
            <p:cNvPr id="4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5613" name="Acrobat Document" r:id="rId4" imgW="4790808" imgH="6162472" progId="AcroExch.Document.7">
                    <p:embed/>
                  </p:oleObj>
                </mc:Choice>
                <mc:Fallback>
                  <p:oleObj name="Acrobat Document" r:id="rId4" imgW="4790808" imgH="6162472" progId="AcroExch.Document.7">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4" name="Slide Number Placeholder 3"/>
          <p:cNvSpPr>
            <a:spLocks noGrp="1"/>
          </p:cNvSpPr>
          <p:nvPr>
            <p:ph type="sldNum" sz="quarter" idx="12"/>
          </p:nvPr>
        </p:nvSpPr>
        <p:spPr/>
        <p:txBody>
          <a:bodyPr/>
          <a:lstStyle/>
          <a:p>
            <a:fld id="{CBD3AB53-4A3B-4B78-AFD2-1A2EB0A42A54}" type="slidenum">
              <a:rPr lang="en-US" smtClean="0"/>
              <a:pPr/>
              <a:t>25</a:t>
            </a:fld>
            <a:endParaRPr lang="en-US"/>
          </a:p>
        </p:txBody>
      </p:sp>
    </p:spTree>
    <p:extLst>
      <p:ext uri="{BB962C8B-B14F-4D97-AF65-F5344CB8AC3E}">
        <p14:creationId xmlns:p14="http://schemas.microsoft.com/office/powerpoint/2010/main" val="89901880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Reasoning</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76200" y="990600"/>
            <a:ext cx="8991600" cy="4648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Claim: For all n, if exactly n kids have muddy foreheads, then </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(1) for first n-1 rounds nobody raises their hands and </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(2) after n rounds, exactly those kids with muddy foreheads raise 	their hands. </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Proof by induction.</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Base case: Show the claim for n=1</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Inductive hypothesis: Assume the claim for n=k</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Inductive case: Show the claim for n=k+1</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Note: We want to prove (2), but it cannot be proved on its own. </a:t>
            </a:r>
            <a:endParaRPr lang="en-US" sz="200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smtClean="0">
                <a:latin typeface="Comic Sans MS" pitchFamily="66" charset="0"/>
              </a:rPr>
              <a:t>Proving </a:t>
            </a:r>
            <a:r>
              <a:rPr lang="en-US" sz="2000" dirty="0" smtClean="0">
                <a:latin typeface="Comic Sans MS" pitchFamily="66" charset="0"/>
              </a:rPr>
              <a:t>(1) and (2) together is akin to inductive strengthening</a:t>
            </a:r>
          </a:p>
        </p:txBody>
      </p:sp>
      <p:grpSp>
        <p:nvGrpSpPr>
          <p:cNvPr id="3" name="Group 41"/>
          <p:cNvGrpSpPr/>
          <p:nvPr/>
        </p:nvGrpSpPr>
        <p:grpSpPr>
          <a:xfrm>
            <a:off x="0" y="6142038"/>
            <a:ext cx="9144000" cy="715962"/>
            <a:chOff x="0" y="6142038"/>
            <a:chExt cx="9144000" cy="715962"/>
          </a:xfrm>
        </p:grpSpPr>
        <p:pic>
          <p:nvPicPr>
            <p:cNvPr id="4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6637" name="Acrobat Document" r:id="rId4" imgW="4790808" imgH="6162472" progId="AcroExch.Document.7">
                    <p:embed/>
                  </p:oleObj>
                </mc:Choice>
                <mc:Fallback>
                  <p:oleObj name="Acrobat Document" r:id="rId4" imgW="4790808" imgH="6162472" progId="AcroExch.Document.7">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4" name="Slide Number Placeholder 3"/>
          <p:cNvSpPr>
            <a:spLocks noGrp="1"/>
          </p:cNvSpPr>
          <p:nvPr>
            <p:ph type="sldNum" sz="quarter" idx="12"/>
          </p:nvPr>
        </p:nvSpPr>
        <p:spPr/>
        <p:txBody>
          <a:bodyPr/>
          <a:lstStyle/>
          <a:p>
            <a:fld id="{CBD3AB53-4A3B-4B78-AFD2-1A2EB0A42A54}" type="slidenum">
              <a:rPr lang="en-US" smtClean="0"/>
              <a:pPr/>
              <a:t>26</a:t>
            </a:fld>
            <a:endParaRPr lang="en-US"/>
          </a:p>
        </p:txBody>
      </p:sp>
    </p:spTree>
    <p:extLst>
      <p:ext uri="{BB962C8B-B14F-4D97-AF65-F5344CB8AC3E}">
        <p14:creationId xmlns:p14="http://schemas.microsoft.com/office/powerpoint/2010/main" val="8990188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Safety Requirements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48988" y="1505234"/>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A safety requirement states that a system always stays within “good’ states (i.e. a nothing bad ever happens)</a:t>
            </a:r>
          </a:p>
          <a:p>
            <a:pPr marL="457200" indent="-457200">
              <a:spcBef>
                <a:spcPct val="20000"/>
              </a:spcBef>
              <a:buFont typeface="Wingdings" pitchFamily="2" charset="2"/>
              <a:buChar char="q"/>
              <a:defRPr/>
            </a:pPr>
            <a:r>
              <a:rPr lang="en-US" sz="2000" dirty="0" smtClean="0">
                <a:latin typeface="Comic Sans MS" pitchFamily="66" charset="0"/>
              </a:rPr>
              <a:t>Leader election: it is never the case that two nodes consider them to be leaders</a:t>
            </a:r>
          </a:p>
          <a:p>
            <a:pPr marL="457200" indent="-457200">
              <a:spcBef>
                <a:spcPct val="20000"/>
              </a:spcBef>
              <a:buFont typeface="Wingdings" pitchFamily="2" charset="2"/>
              <a:buChar char="q"/>
              <a:defRPr/>
            </a:pPr>
            <a:r>
              <a:rPr lang="en-US" sz="2000" dirty="0" smtClean="0">
                <a:latin typeface="Comic Sans MS" pitchFamily="66" charset="0"/>
              </a:rPr>
              <a:t>Collision avoidance: Distance between two cars is always greater than some minimum threshold</a:t>
            </a:r>
          </a:p>
          <a:p>
            <a:pPr marL="457200" indent="-457200">
              <a:spcBef>
                <a:spcPct val="20000"/>
              </a:spcBef>
              <a:buFont typeface="Wingdings" pitchFamily="2" charset="2"/>
              <a:buChar char="q"/>
              <a:defRPr/>
            </a:pPr>
            <a:r>
              <a:rPr lang="en-US" sz="2000" dirty="0" smtClean="0">
                <a:latin typeface="Comic Sans MS" pitchFamily="66" charset="0"/>
              </a:rPr>
              <a:t>Different class of requirements: </a:t>
            </a:r>
            <a:r>
              <a:rPr lang="en-US" sz="2000" dirty="0" err="1" smtClean="0">
                <a:latin typeface="Comic Sans MS" pitchFamily="66" charset="0"/>
              </a:rPr>
              <a:t>Liveness</a:t>
            </a:r>
            <a:endParaRPr lang="en-US" sz="2000" dirty="0" smtClean="0">
              <a:latin typeface="Comic Sans MS" pitchFamily="66" charset="0"/>
            </a:endParaRPr>
          </a:p>
          <a:p>
            <a:pPr marL="914400" lvl="1" indent="-457200">
              <a:spcBef>
                <a:spcPct val="20000"/>
              </a:spcBef>
              <a:buFont typeface="Wingdings" pitchFamily="2" charset="2"/>
              <a:buChar char="§"/>
              <a:defRPr/>
            </a:pPr>
            <a:r>
              <a:rPr lang="en-US" sz="2000" dirty="0" smtClean="0">
                <a:latin typeface="Comic Sans MS" pitchFamily="66" charset="0"/>
              </a:rPr>
              <a:t>System eventually attains its goal</a:t>
            </a:r>
          </a:p>
          <a:p>
            <a:pPr marL="914400" lvl="1" indent="-457200">
              <a:spcBef>
                <a:spcPct val="20000"/>
              </a:spcBef>
              <a:buFont typeface="Wingdings" pitchFamily="2" charset="2"/>
              <a:buChar char="§"/>
              <a:defRPr/>
            </a:pPr>
            <a:r>
              <a:rPr lang="en-US" sz="2000" dirty="0" smtClean="0">
                <a:latin typeface="Comic Sans MS" pitchFamily="66" charset="0"/>
              </a:rPr>
              <a:t>Leader election: Each node eventually makes a decision</a:t>
            </a:r>
          </a:p>
          <a:p>
            <a:pPr marL="914400" lvl="1" indent="-457200">
              <a:spcBef>
                <a:spcPct val="20000"/>
              </a:spcBef>
              <a:buFont typeface="Wingdings" pitchFamily="2" charset="2"/>
              <a:buChar char="§"/>
              <a:defRPr/>
            </a:pPr>
            <a:r>
              <a:rPr lang="en-US" sz="2000" dirty="0" smtClean="0">
                <a:latin typeface="Comic Sans MS" pitchFamily="66" charset="0"/>
              </a:rPr>
              <a:t>Cruise controller: Actual speed eventually equals desired speed</a:t>
            </a:r>
          </a:p>
          <a:p>
            <a:pPr marL="457200" indent="-457200">
              <a:spcBef>
                <a:spcPct val="20000"/>
              </a:spcBef>
              <a:buFont typeface="Wingdings" pitchFamily="2" charset="2"/>
              <a:buChar char="q"/>
              <a:defRPr/>
            </a:pPr>
            <a:r>
              <a:rPr lang="en-US" sz="2000" dirty="0" smtClean="0">
                <a:latin typeface="Comic Sans MS" pitchFamily="66" charset="0"/>
              </a:rPr>
              <a:t>Formalization and analysis techniques for safety and </a:t>
            </a:r>
            <a:r>
              <a:rPr lang="en-US" sz="2000" dirty="0" err="1" smtClean="0">
                <a:latin typeface="Comic Sans MS" pitchFamily="66" charset="0"/>
              </a:rPr>
              <a:t>liveness</a:t>
            </a:r>
            <a:r>
              <a:rPr lang="en-US" sz="2000" dirty="0" smtClean="0">
                <a:latin typeface="Comic Sans MS" pitchFamily="66" charset="0"/>
              </a:rPr>
              <a:t> differ significantly, so let us first focus on safety</a:t>
            </a:r>
            <a:endParaRPr lang="en-US" sz="2000" dirty="0" smtClean="0">
              <a:latin typeface="Symbol" pitchFamily="18" charset="2"/>
            </a:endParaRPr>
          </a:p>
          <a:p>
            <a:pPr marL="914400" lvl="1"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308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3</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Oval 79"/>
          <p:cNvSpPr/>
          <p:nvPr/>
        </p:nvSpPr>
        <p:spPr>
          <a:xfrm>
            <a:off x="2362200" y="2133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Transition Systems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1447800" y="1905000"/>
            <a:ext cx="6019800" cy="381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0574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438400" y="2590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981200" y="2667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514600" y="3276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2895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2971800" y="2819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8194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8194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5052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581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590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667000" y="4648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38862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2766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2895600" y="4495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4290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905000" y="3810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057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2860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1336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3962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148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8100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2766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8100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6482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4958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7432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191000" y="5181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6388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800600" y="4495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105400" y="5029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1676400" y="1524000"/>
            <a:ext cx="820802" cy="400110"/>
          </a:xfrm>
          <a:prstGeom prst="rect">
            <a:avLst/>
          </a:prstGeom>
          <a:noFill/>
        </p:spPr>
        <p:txBody>
          <a:bodyPr wrap="none" rtlCol="0">
            <a:spAutoFit/>
          </a:bodyPr>
          <a:lstStyle/>
          <a:p>
            <a:r>
              <a:rPr lang="en-US" sz="2000" dirty="0" smtClean="0"/>
              <a:t>States</a:t>
            </a:r>
            <a:endParaRPr lang="en-US" sz="2000" dirty="0"/>
          </a:p>
        </p:txBody>
      </p:sp>
      <p:cxnSp>
        <p:nvCxnSpPr>
          <p:cNvPr id="62" name="Straight Arrow Connector 61"/>
          <p:cNvCxnSpPr>
            <a:stCxn id="16" idx="6"/>
          </p:cNvCxnSpPr>
          <p:nvPr/>
        </p:nvCxnSpPr>
        <p:spPr>
          <a:xfrm>
            <a:off x="2941319" y="2385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2902295" y="2401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832860" y="4273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474719" y="4273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001424" y="4273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3849024" y="3772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1911695" y="3322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1911695" y="3849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79" name="TextBox 78"/>
          <p:cNvSpPr txBox="1"/>
          <p:nvPr/>
        </p:nvSpPr>
        <p:spPr>
          <a:xfrm>
            <a:off x="4191000" y="1524000"/>
            <a:ext cx="3207288" cy="400110"/>
          </a:xfrm>
          <a:prstGeom prst="rect">
            <a:avLst/>
          </a:prstGeom>
          <a:noFill/>
        </p:spPr>
        <p:txBody>
          <a:bodyPr wrap="none" rtlCol="0">
            <a:spAutoFit/>
          </a:bodyPr>
          <a:lstStyle/>
          <a:p>
            <a:r>
              <a:rPr lang="en-US" sz="2000" dirty="0" smtClean="0"/>
              <a:t>+ Transitions between states </a:t>
            </a:r>
            <a:endParaRPr lang="en-US" sz="2000" dirty="0"/>
          </a:p>
        </p:txBody>
      </p:sp>
      <p:sp>
        <p:nvSpPr>
          <p:cNvPr id="81" name="TextBox 80"/>
          <p:cNvSpPr txBox="1"/>
          <p:nvPr/>
        </p:nvSpPr>
        <p:spPr>
          <a:xfrm>
            <a:off x="2514600" y="1524000"/>
            <a:ext cx="1746055" cy="400110"/>
          </a:xfrm>
          <a:prstGeom prst="rect">
            <a:avLst/>
          </a:prstGeom>
          <a:noFill/>
        </p:spPr>
        <p:txBody>
          <a:bodyPr wrap="none" rtlCol="0">
            <a:spAutoFit/>
          </a:bodyPr>
          <a:lstStyle/>
          <a:p>
            <a:r>
              <a:rPr lang="en-US" sz="2000" dirty="0" smtClean="0"/>
              <a:t>+  Initial states </a:t>
            </a:r>
            <a:endParaRPr lang="en-US" sz="2000" dirty="0"/>
          </a:p>
        </p:txBody>
      </p:sp>
      <p:grpSp>
        <p:nvGrpSpPr>
          <p:cNvPr id="52" name="Group 51"/>
          <p:cNvGrpSpPr/>
          <p:nvPr/>
        </p:nvGrpSpPr>
        <p:grpSpPr>
          <a:xfrm>
            <a:off x="0" y="6142038"/>
            <a:ext cx="9144000" cy="715962"/>
            <a:chOff x="0" y="6142038"/>
            <a:chExt cx="9144000" cy="715962"/>
          </a:xfrm>
        </p:grpSpPr>
        <p:pic>
          <p:nvPicPr>
            <p:cNvPr id="5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5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5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10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4</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8"/>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60"/>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8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8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62"/>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66"/>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74"/>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70"/>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68"/>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72"/>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76"/>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78"/>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 grpId="0" animBg="1"/>
      <p:bldP spid="9" grpId="0" animBg="1"/>
      <p:bldP spid="10" grpId="0" animBg="1"/>
      <p:bldP spid="11" grpId="0" animBg="1"/>
      <p:bldP spid="12" grpId="0" animBg="1"/>
      <p:bldP spid="16" grpId="0" animBg="1"/>
      <p:bldP spid="17" grpId="0" animBg="1"/>
      <p:bldP spid="19" grpId="0" animBg="1"/>
      <p:bldP spid="20" grpId="0" animBg="1"/>
      <p:bldP spid="22" grpId="0" animBg="1"/>
      <p:bldP spid="23" grpId="0" animBg="1"/>
      <p:bldP spid="25" grpId="0" animBg="1"/>
      <p:bldP spid="26" grpId="0" animBg="1"/>
      <p:bldP spid="28" grpId="0" animBg="1"/>
      <p:bldP spid="29" grpId="0" animBg="1"/>
      <p:bldP spid="31" grpId="0" animBg="1"/>
      <p:bldP spid="32" grpId="0" animBg="1"/>
      <p:bldP spid="34" grpId="0" animBg="1"/>
      <p:bldP spid="35" grpId="0" animBg="1"/>
      <p:bldP spid="37" grpId="0" animBg="1"/>
      <p:bldP spid="38" grpId="0" animBg="1"/>
      <p:bldP spid="40" grpId="0" animBg="1"/>
      <p:bldP spid="41" grpId="0" animBg="1"/>
      <p:bldP spid="44" grpId="0" animBg="1"/>
      <p:bldP spid="45" grpId="0" animBg="1"/>
      <p:bldP spid="47" grpId="0" animBg="1"/>
      <p:bldP spid="48" grpId="0" animBg="1"/>
      <p:bldP spid="50" grpId="0" animBg="1"/>
      <p:bldP spid="51" grpId="0" animBg="1"/>
      <p:bldP spid="53" grpId="0" animBg="1"/>
      <p:bldP spid="54" grpId="0" animBg="1"/>
      <p:bldP spid="56" grpId="0" animBg="1"/>
      <p:bldP spid="57" grpId="0" animBg="1"/>
      <p:bldP spid="60" grpId="0"/>
      <p:bldP spid="79" grpId="0"/>
      <p:bldP spid="8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Definition of Transition System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Syntax: a transition system T has</a:t>
            </a:r>
          </a:p>
          <a:p>
            <a:pPr marL="914400" lvl="1" indent="-457200">
              <a:spcBef>
                <a:spcPct val="20000"/>
              </a:spcBef>
              <a:buFont typeface="+mj-lt"/>
              <a:buAutoNum type="arabicPeriod"/>
              <a:defRPr/>
            </a:pPr>
            <a:r>
              <a:rPr lang="en-US" sz="2000" dirty="0" smtClean="0">
                <a:latin typeface="Comic Sans MS" pitchFamily="66" charset="0"/>
              </a:rPr>
              <a:t>a set S of (typed) state variables</a:t>
            </a:r>
          </a:p>
          <a:p>
            <a:pPr marL="914400" lvl="1" indent="-457200">
              <a:spcBef>
                <a:spcPct val="20000"/>
              </a:spcBef>
              <a:buFont typeface="+mj-lt"/>
              <a:buAutoNum type="arabicPeriod"/>
              <a:defRPr/>
            </a:pPr>
            <a:r>
              <a:rPr lang="en-US" sz="2000" dirty="0" smtClean="0">
                <a:latin typeface="Comic Sans MS" pitchFamily="66" charset="0"/>
              </a:rPr>
              <a:t>Initialization Init for state variables</a:t>
            </a:r>
          </a:p>
          <a:p>
            <a:pPr marL="914400" lvl="1" indent="-457200">
              <a:spcBef>
                <a:spcPct val="20000"/>
              </a:spcBef>
              <a:buFont typeface="+mj-lt"/>
              <a:buAutoNum type="arabicPeriod"/>
              <a:defRPr/>
            </a:pPr>
            <a:r>
              <a:rPr lang="en-US" sz="2000" dirty="0" smtClean="0">
                <a:latin typeface="Comic Sans MS" pitchFamily="66" charset="0"/>
              </a:rPr>
              <a:t>Transition description Trans given by code to update state </a:t>
            </a:r>
            <a:r>
              <a:rPr lang="en-US" sz="2000" dirty="0" err="1" smtClean="0">
                <a:latin typeface="Comic Sans MS" pitchFamily="66" charset="0"/>
              </a:rPr>
              <a:t>vars</a:t>
            </a: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Semantics: </a:t>
            </a:r>
          </a:p>
          <a:p>
            <a:pPr marL="914400" lvl="1" indent="-457200">
              <a:spcBef>
                <a:spcPct val="20000"/>
              </a:spcBef>
              <a:buFont typeface="+mj-lt"/>
              <a:buAutoNum type="arabicPeriod"/>
              <a:defRPr/>
            </a:pPr>
            <a:r>
              <a:rPr lang="en-US" sz="2000" dirty="0" smtClean="0">
                <a:latin typeface="Comic Sans MS" pitchFamily="66" charset="0"/>
              </a:rPr>
              <a:t>Set Q</a:t>
            </a:r>
            <a:r>
              <a:rPr lang="en-US" sz="2000" baseline="-25000" dirty="0" smtClean="0">
                <a:latin typeface="Comic Sans MS" pitchFamily="66" charset="0"/>
              </a:rPr>
              <a:t>S</a:t>
            </a:r>
            <a:r>
              <a:rPr lang="en-US" sz="2000" dirty="0" smtClean="0">
                <a:latin typeface="Comic Sans MS" pitchFamily="66" charset="0"/>
              </a:rPr>
              <a:t> of states</a:t>
            </a:r>
          </a:p>
          <a:p>
            <a:pPr marL="914400" lvl="1" indent="-457200">
              <a:spcBef>
                <a:spcPct val="20000"/>
              </a:spcBef>
              <a:buFont typeface="+mj-lt"/>
              <a:buAutoNum type="arabicPeriod"/>
              <a:defRPr/>
            </a:pPr>
            <a:r>
              <a:rPr lang="en-US" sz="2000" dirty="0" smtClean="0">
                <a:latin typeface="Comic Sans MS" pitchFamily="66" charset="0"/>
              </a:rPr>
              <a:t>Set [Init] of initial states (this is a subset of Q</a:t>
            </a:r>
            <a:r>
              <a:rPr lang="en-US" sz="2000" baseline="-25000" dirty="0" smtClean="0">
                <a:latin typeface="Comic Sans MS" pitchFamily="66" charset="0"/>
              </a:rPr>
              <a:t>S</a:t>
            </a:r>
            <a:r>
              <a:rPr lang="en-US" sz="2000" dirty="0" smtClean="0">
                <a:latin typeface="Comic Sans MS" pitchFamily="66" charset="0"/>
              </a:rPr>
              <a:t>)</a:t>
            </a:r>
          </a:p>
          <a:p>
            <a:pPr marL="914400" lvl="1" indent="-457200">
              <a:spcBef>
                <a:spcPct val="20000"/>
              </a:spcBef>
              <a:buFont typeface="+mj-lt"/>
              <a:buAutoNum type="arabicPeriod"/>
              <a:defRPr/>
            </a:pPr>
            <a:r>
              <a:rPr lang="en-US" sz="2000" dirty="0" smtClean="0">
                <a:latin typeface="Comic Sans MS" pitchFamily="66" charset="0"/>
              </a:rPr>
              <a:t>Set [Trans] of transitions, subset of Q</a:t>
            </a:r>
            <a:r>
              <a:rPr lang="en-US" sz="2000" baseline="-25000" dirty="0" smtClean="0">
                <a:latin typeface="Comic Sans MS" pitchFamily="66" charset="0"/>
              </a:rPr>
              <a:t>S</a:t>
            </a:r>
            <a:r>
              <a:rPr lang="en-US" sz="2000" dirty="0" smtClean="0">
                <a:latin typeface="Comic Sans MS" pitchFamily="66" charset="0"/>
              </a:rPr>
              <a:t> x Q</a:t>
            </a:r>
            <a:r>
              <a:rPr lang="en-US" sz="2000" baseline="-25000" dirty="0" smtClean="0">
                <a:latin typeface="Comic Sans MS" pitchFamily="66" charset="0"/>
              </a:rPr>
              <a:t>S</a:t>
            </a:r>
          </a:p>
          <a:p>
            <a:pPr marL="457200" indent="-457200">
              <a:spcBef>
                <a:spcPct val="20000"/>
              </a:spcBef>
              <a:buFont typeface="Wingdings" pitchFamily="2" charset="2"/>
              <a:buChar char="q"/>
              <a:defRPr/>
            </a:pPr>
            <a:r>
              <a:rPr lang="en-US" sz="2000" dirty="0" smtClean="0">
                <a:latin typeface="Comic Sans MS" pitchFamily="66" charset="0"/>
              </a:rPr>
              <a:t>Synchronous reactive components, programs, and more generally systems, all have an underlying transition system</a:t>
            </a:r>
          </a:p>
          <a:p>
            <a:pPr marL="914400" lvl="1"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133"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5</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Oval 38"/>
          <p:cNvSpPr/>
          <p:nvPr/>
        </p:nvSpPr>
        <p:spPr>
          <a:xfrm>
            <a:off x="762000" y="31242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Switch Transition System</a:t>
            </a:r>
            <a:endParaRPr lang="en-US" sz="2800" dirty="0">
              <a:solidFill>
                <a:srgbClr val="C00000"/>
              </a:solidFill>
              <a:latin typeface="Comic Sans MS" pitchFamily="66" charset="0"/>
              <a:cs typeface="Times New Roman" pitchFamily="18" charset="0"/>
            </a:endParaRPr>
          </a:p>
        </p:txBody>
      </p:sp>
      <p:cxnSp>
        <p:nvCxnSpPr>
          <p:cNvPr id="37" name="Straight Arrow Connector 36"/>
          <p:cNvCxnSpPr/>
          <p:nvPr/>
        </p:nvCxnSpPr>
        <p:spPr>
          <a:xfrm>
            <a:off x="1350104" y="2016314"/>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 name="Group 14"/>
          <p:cNvGrpSpPr/>
          <p:nvPr/>
        </p:nvGrpSpPr>
        <p:grpSpPr>
          <a:xfrm>
            <a:off x="819512" y="1905000"/>
            <a:ext cx="583652" cy="556569"/>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4" name="TextBox 13"/>
            <p:cNvSpPr txBox="1"/>
            <p:nvPr/>
          </p:nvSpPr>
          <p:spPr>
            <a:xfrm>
              <a:off x="2209801" y="2971800"/>
              <a:ext cx="607930" cy="421378"/>
            </a:xfrm>
            <a:prstGeom prst="rect">
              <a:avLst/>
            </a:prstGeom>
            <a:noFill/>
          </p:spPr>
          <p:txBody>
            <a:bodyPr wrap="square" rtlCol="0">
              <a:spAutoFit/>
            </a:bodyPr>
            <a:lstStyle/>
            <a:p>
              <a:r>
                <a:rPr lang="en-US" sz="1400" dirty="0" smtClean="0"/>
                <a:t>off</a:t>
              </a:r>
              <a:endParaRPr lang="en-US" sz="1400" dirty="0"/>
            </a:p>
          </p:txBody>
        </p:sp>
      </p:grpSp>
      <p:grpSp>
        <p:nvGrpSpPr>
          <p:cNvPr id="4" name="Group 15"/>
          <p:cNvGrpSpPr/>
          <p:nvPr/>
        </p:nvGrpSpPr>
        <p:grpSpPr>
          <a:xfrm>
            <a:off x="3048000" y="1905000"/>
            <a:ext cx="583652" cy="556569"/>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2209801" y="2971800"/>
              <a:ext cx="533400" cy="421378"/>
            </a:xfrm>
            <a:prstGeom prst="rect">
              <a:avLst/>
            </a:prstGeom>
            <a:noFill/>
          </p:spPr>
          <p:txBody>
            <a:bodyPr wrap="square" rtlCol="0">
              <a:spAutoFit/>
            </a:bodyPr>
            <a:lstStyle/>
            <a:p>
              <a:r>
                <a:rPr lang="en-US" sz="1400" dirty="0" smtClean="0"/>
                <a:t>on</a:t>
              </a:r>
              <a:endParaRPr lang="en-US" sz="1400" dirty="0"/>
            </a:p>
          </p:txBody>
        </p:sp>
      </p:grpSp>
      <p:cxnSp>
        <p:nvCxnSpPr>
          <p:cNvPr id="20" name="Straight Arrow Connector 19"/>
          <p:cNvCxnSpPr/>
          <p:nvPr/>
        </p:nvCxnSpPr>
        <p:spPr>
          <a:xfrm flipH="1" flipV="1">
            <a:off x="1350104" y="2294598"/>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925631" y="1682372"/>
            <a:ext cx="371415" cy="222628"/>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3154118" y="1682372"/>
            <a:ext cx="371415" cy="222628"/>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129742" y="1905000"/>
            <a:ext cx="728020" cy="307777"/>
          </a:xfrm>
          <a:prstGeom prst="rect">
            <a:avLst/>
          </a:prstGeom>
          <a:noFill/>
        </p:spPr>
        <p:txBody>
          <a:bodyPr wrap="none" rtlCol="0">
            <a:spAutoFit/>
          </a:bodyPr>
          <a:lstStyle/>
          <a:p>
            <a:r>
              <a:rPr lang="en-US" sz="1400" dirty="0" err="1" smtClean="0"/>
              <a:t>int</a:t>
            </a:r>
            <a:r>
              <a:rPr lang="en-US" sz="1400" dirty="0" smtClean="0"/>
              <a:t> x:=0</a:t>
            </a:r>
            <a:endParaRPr lang="en-US" sz="1400" dirty="0"/>
          </a:p>
        </p:txBody>
      </p:sp>
      <p:cxnSp>
        <p:nvCxnSpPr>
          <p:cNvPr id="48" name="Straight Arrow Connector 47"/>
          <p:cNvCxnSpPr/>
          <p:nvPr/>
        </p:nvCxnSpPr>
        <p:spPr>
          <a:xfrm>
            <a:off x="448097" y="2183284"/>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66453" y="1404088"/>
            <a:ext cx="983795" cy="307777"/>
          </a:xfrm>
          <a:prstGeom prst="rect">
            <a:avLst/>
          </a:prstGeom>
          <a:noFill/>
        </p:spPr>
        <p:txBody>
          <a:bodyPr wrap="none" rtlCol="0">
            <a:spAutoFit/>
          </a:bodyPr>
          <a:lstStyle/>
          <a:p>
            <a:r>
              <a:rPr lang="en-US" sz="1400" dirty="0" smtClean="0"/>
              <a:t>(press=0) ?</a:t>
            </a:r>
            <a:endParaRPr lang="en-US" sz="1400" dirty="0"/>
          </a:p>
        </p:txBody>
      </p:sp>
      <p:sp>
        <p:nvSpPr>
          <p:cNvPr id="51" name="TextBox 50"/>
          <p:cNvSpPr txBox="1"/>
          <p:nvPr/>
        </p:nvSpPr>
        <p:spPr>
          <a:xfrm>
            <a:off x="1774578" y="1738029"/>
            <a:ext cx="983795" cy="307777"/>
          </a:xfrm>
          <a:prstGeom prst="rect">
            <a:avLst/>
          </a:prstGeom>
          <a:noFill/>
        </p:spPr>
        <p:txBody>
          <a:bodyPr wrap="none" rtlCol="0">
            <a:spAutoFit/>
          </a:bodyPr>
          <a:lstStyle/>
          <a:p>
            <a:r>
              <a:rPr lang="en-US" sz="1400" dirty="0" smtClean="0"/>
              <a:t>(press=1) ?</a:t>
            </a:r>
            <a:endParaRPr lang="en-US" sz="1400" dirty="0"/>
          </a:p>
        </p:txBody>
      </p:sp>
      <p:sp>
        <p:nvSpPr>
          <p:cNvPr id="52" name="TextBox 51"/>
          <p:cNvSpPr txBox="1"/>
          <p:nvPr/>
        </p:nvSpPr>
        <p:spPr>
          <a:xfrm>
            <a:off x="2888822" y="1181460"/>
            <a:ext cx="1453475" cy="523220"/>
          </a:xfrm>
          <a:prstGeom prst="rect">
            <a:avLst/>
          </a:prstGeom>
          <a:noFill/>
        </p:spPr>
        <p:txBody>
          <a:bodyPr wrap="none" rtlCol="0">
            <a:spAutoFit/>
          </a:bodyPr>
          <a:lstStyle/>
          <a:p>
            <a:r>
              <a:rPr lang="en-US" sz="1400" dirty="0" smtClean="0"/>
              <a:t>(press=0 &amp; x&lt;10) </a:t>
            </a:r>
          </a:p>
          <a:p>
            <a:r>
              <a:rPr lang="en-US" sz="1400" dirty="0" smtClean="0">
                <a:sym typeface="Wingdings" pitchFamily="2" charset="2"/>
              </a:rPr>
              <a:t>         x:=x+1</a:t>
            </a:r>
            <a:endParaRPr lang="en-US" sz="1400" dirty="0"/>
          </a:p>
        </p:txBody>
      </p:sp>
      <p:sp>
        <p:nvSpPr>
          <p:cNvPr id="53" name="TextBox 52"/>
          <p:cNvSpPr txBox="1"/>
          <p:nvPr/>
        </p:nvSpPr>
        <p:spPr>
          <a:xfrm>
            <a:off x="1668460" y="2405912"/>
            <a:ext cx="1464696" cy="523220"/>
          </a:xfrm>
          <a:prstGeom prst="rect">
            <a:avLst/>
          </a:prstGeom>
          <a:noFill/>
        </p:spPr>
        <p:txBody>
          <a:bodyPr wrap="none" rtlCol="0">
            <a:spAutoFit/>
          </a:bodyPr>
          <a:lstStyle/>
          <a:p>
            <a:r>
              <a:rPr lang="en-US" sz="1400" dirty="0" smtClean="0"/>
              <a:t>(press=1 | x&gt;=10)</a:t>
            </a:r>
          </a:p>
          <a:p>
            <a:r>
              <a:rPr lang="en-US" sz="1400" dirty="0" smtClean="0">
                <a:sym typeface="Wingdings" pitchFamily="2" charset="2"/>
              </a:rPr>
              <a:t>          x:=0</a:t>
            </a:r>
            <a:endParaRPr lang="en-US" sz="1400" dirty="0"/>
          </a:p>
        </p:txBody>
      </p:sp>
      <p:sp>
        <p:nvSpPr>
          <p:cNvPr id="28" name="Rectangle 27"/>
          <p:cNvSpPr/>
          <p:nvPr/>
        </p:nvSpPr>
        <p:spPr>
          <a:xfrm>
            <a:off x="609600" y="2971800"/>
            <a:ext cx="2895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9" name="TextBox 28"/>
          <p:cNvSpPr txBox="1"/>
          <p:nvPr/>
        </p:nvSpPr>
        <p:spPr>
          <a:xfrm>
            <a:off x="4359933" y="1828800"/>
            <a:ext cx="2961773" cy="646331"/>
          </a:xfrm>
          <a:prstGeom prst="rect">
            <a:avLst/>
          </a:prstGeom>
          <a:noFill/>
        </p:spPr>
        <p:txBody>
          <a:bodyPr wrap="none" rtlCol="0">
            <a:spAutoFit/>
          </a:bodyPr>
          <a:lstStyle/>
          <a:p>
            <a:r>
              <a:rPr lang="en-US" dirty="0" smtClean="0"/>
              <a:t>State variables: </a:t>
            </a:r>
          </a:p>
          <a:p>
            <a:r>
              <a:rPr lang="en-US" dirty="0" smtClean="0"/>
              <a:t>	{off, on} mode, </a:t>
            </a:r>
            <a:r>
              <a:rPr lang="en-US" dirty="0" err="1" smtClean="0"/>
              <a:t>int</a:t>
            </a:r>
            <a:r>
              <a:rPr lang="en-US" dirty="0" smtClean="0"/>
              <a:t> x</a:t>
            </a:r>
            <a:endParaRPr lang="en-US" dirty="0"/>
          </a:p>
        </p:txBody>
      </p:sp>
      <p:sp>
        <p:nvSpPr>
          <p:cNvPr id="31" name="TextBox 30"/>
          <p:cNvSpPr txBox="1"/>
          <p:nvPr/>
        </p:nvSpPr>
        <p:spPr>
          <a:xfrm>
            <a:off x="838200" y="3200400"/>
            <a:ext cx="684611" cy="338554"/>
          </a:xfrm>
          <a:prstGeom prst="rect">
            <a:avLst/>
          </a:prstGeom>
          <a:noFill/>
        </p:spPr>
        <p:txBody>
          <a:bodyPr wrap="none" rtlCol="0">
            <a:spAutoFit/>
          </a:bodyPr>
          <a:lstStyle/>
          <a:p>
            <a:r>
              <a:rPr lang="en-US" sz="1600" dirty="0" smtClean="0"/>
              <a:t>(off,0)</a:t>
            </a:r>
          </a:p>
        </p:txBody>
      </p:sp>
      <p:sp>
        <p:nvSpPr>
          <p:cNvPr id="33" name="TextBox 32"/>
          <p:cNvSpPr txBox="1"/>
          <p:nvPr/>
        </p:nvSpPr>
        <p:spPr>
          <a:xfrm>
            <a:off x="762000" y="48006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438400" y="4038600"/>
            <a:ext cx="728084" cy="338554"/>
          </a:xfrm>
          <a:prstGeom prst="rect">
            <a:avLst/>
          </a:prstGeom>
          <a:noFill/>
        </p:spPr>
        <p:txBody>
          <a:bodyPr wrap="none" rtlCol="0">
            <a:spAutoFit/>
          </a:bodyPr>
          <a:lstStyle/>
          <a:p>
            <a:r>
              <a:rPr lang="en-US" sz="1600" dirty="0" smtClean="0"/>
              <a:t>(on, 2)</a:t>
            </a:r>
          </a:p>
        </p:txBody>
      </p:sp>
      <p:sp>
        <p:nvSpPr>
          <p:cNvPr id="35" name="TextBox 34"/>
          <p:cNvSpPr txBox="1"/>
          <p:nvPr/>
        </p:nvSpPr>
        <p:spPr>
          <a:xfrm>
            <a:off x="2362200" y="3200400"/>
            <a:ext cx="832279" cy="338554"/>
          </a:xfrm>
          <a:prstGeom prst="rect">
            <a:avLst/>
          </a:prstGeom>
          <a:noFill/>
        </p:spPr>
        <p:txBody>
          <a:bodyPr wrap="none" rtlCol="0">
            <a:spAutoFit/>
          </a:bodyPr>
          <a:lstStyle/>
          <a:p>
            <a:r>
              <a:rPr lang="en-US" sz="1600" dirty="0" smtClean="0"/>
              <a:t>(on, 56)</a:t>
            </a:r>
          </a:p>
        </p:txBody>
      </p:sp>
      <p:sp>
        <p:nvSpPr>
          <p:cNvPr id="36" name="TextBox 35"/>
          <p:cNvSpPr txBox="1"/>
          <p:nvPr/>
        </p:nvSpPr>
        <p:spPr>
          <a:xfrm>
            <a:off x="4359933" y="2819400"/>
            <a:ext cx="2686313" cy="646331"/>
          </a:xfrm>
          <a:prstGeom prst="rect">
            <a:avLst/>
          </a:prstGeom>
          <a:noFill/>
        </p:spPr>
        <p:txBody>
          <a:bodyPr wrap="none" rtlCol="0">
            <a:spAutoFit/>
          </a:bodyPr>
          <a:lstStyle/>
          <a:p>
            <a:r>
              <a:rPr lang="en-US" dirty="0" smtClean="0"/>
              <a:t>Initialization: </a:t>
            </a:r>
          </a:p>
          <a:p>
            <a:r>
              <a:rPr lang="en-US" dirty="0" smtClean="0"/>
              <a:t>	mode = off; x = 0</a:t>
            </a:r>
            <a:endParaRPr lang="en-US" dirty="0"/>
          </a:p>
        </p:txBody>
      </p:sp>
      <p:sp>
        <p:nvSpPr>
          <p:cNvPr id="41" name="TextBox 40"/>
          <p:cNvSpPr txBox="1"/>
          <p:nvPr/>
        </p:nvSpPr>
        <p:spPr>
          <a:xfrm>
            <a:off x="4359933" y="3733800"/>
            <a:ext cx="3523722" cy="1477328"/>
          </a:xfrm>
          <a:prstGeom prst="rect">
            <a:avLst/>
          </a:prstGeom>
          <a:noFill/>
        </p:spPr>
        <p:txBody>
          <a:bodyPr wrap="none" rtlCol="0">
            <a:spAutoFit/>
          </a:bodyPr>
          <a:lstStyle/>
          <a:p>
            <a:r>
              <a:rPr lang="en-US" dirty="0" smtClean="0"/>
              <a:t>Transitions: </a:t>
            </a:r>
          </a:p>
          <a:p>
            <a:r>
              <a:rPr lang="en-US" dirty="0" smtClean="0"/>
              <a:t>	(</a:t>
            </a:r>
            <a:r>
              <a:rPr lang="en-US" dirty="0" err="1" smtClean="0"/>
              <a:t>off,n</a:t>
            </a:r>
            <a:r>
              <a:rPr lang="en-US" dirty="0" smtClean="0"/>
              <a:t>) -&gt; (</a:t>
            </a:r>
            <a:r>
              <a:rPr lang="en-US" dirty="0" err="1" smtClean="0"/>
              <a:t>off,n</a:t>
            </a:r>
            <a:r>
              <a:rPr lang="en-US" dirty="0" smtClean="0"/>
              <a:t>); </a:t>
            </a:r>
          </a:p>
          <a:p>
            <a:r>
              <a:rPr lang="en-US" dirty="0" smtClean="0"/>
              <a:t>	(</a:t>
            </a:r>
            <a:r>
              <a:rPr lang="en-US" dirty="0" err="1" smtClean="0"/>
              <a:t>off,n</a:t>
            </a:r>
            <a:r>
              <a:rPr lang="en-US" dirty="0" smtClean="0"/>
              <a:t>) -&gt; (</a:t>
            </a:r>
            <a:r>
              <a:rPr lang="en-US" dirty="0" err="1" smtClean="0"/>
              <a:t>on,n</a:t>
            </a:r>
            <a:r>
              <a:rPr lang="en-US" dirty="0" smtClean="0"/>
              <a:t>); </a:t>
            </a:r>
          </a:p>
          <a:p>
            <a:r>
              <a:rPr lang="en-US" dirty="0" smtClean="0"/>
              <a:t>	(</a:t>
            </a:r>
            <a:r>
              <a:rPr lang="en-US" dirty="0" err="1" smtClean="0"/>
              <a:t>on,n</a:t>
            </a:r>
            <a:r>
              <a:rPr lang="en-US" dirty="0" smtClean="0"/>
              <a:t>) -&gt; (on,n+1) if n&lt;10;</a:t>
            </a:r>
          </a:p>
          <a:p>
            <a:r>
              <a:rPr lang="en-US" dirty="0" smtClean="0"/>
              <a:t>	(</a:t>
            </a:r>
            <a:r>
              <a:rPr lang="en-US" dirty="0" err="1" smtClean="0"/>
              <a:t>on,n</a:t>
            </a:r>
            <a:r>
              <a:rPr lang="en-US" dirty="0" smtClean="0"/>
              <a:t>) -&gt; (off,0) </a:t>
            </a:r>
            <a:endParaRPr lang="en-US" dirty="0"/>
          </a:p>
        </p:txBody>
      </p:sp>
      <p:sp>
        <p:nvSpPr>
          <p:cNvPr id="42" name="TextBox 41"/>
          <p:cNvSpPr txBox="1"/>
          <p:nvPr/>
        </p:nvSpPr>
        <p:spPr>
          <a:xfrm>
            <a:off x="2438400" y="4648200"/>
            <a:ext cx="728084" cy="338554"/>
          </a:xfrm>
          <a:prstGeom prst="rect">
            <a:avLst/>
          </a:prstGeom>
          <a:noFill/>
        </p:spPr>
        <p:txBody>
          <a:bodyPr wrap="none" rtlCol="0">
            <a:spAutoFit/>
          </a:bodyPr>
          <a:lstStyle/>
          <a:p>
            <a:r>
              <a:rPr lang="en-US" sz="1600" dirty="0" smtClean="0"/>
              <a:t>(on, 3)</a:t>
            </a:r>
          </a:p>
        </p:txBody>
      </p:sp>
      <p:cxnSp>
        <p:nvCxnSpPr>
          <p:cNvPr id="49" name="Straight Arrow Connector 48"/>
          <p:cNvCxnSpPr>
            <a:stCxn id="34" idx="2"/>
            <a:endCxn id="42" idx="0"/>
          </p:cNvCxnSpPr>
          <p:nvPr/>
        </p:nvCxnSpPr>
        <p:spPr>
          <a:xfrm>
            <a:off x="2802442" y="4377154"/>
            <a:ext cx="0" cy="27104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1676400" y="3369677"/>
            <a:ext cx="685800"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7" name="Group 42"/>
          <p:cNvGrpSpPr/>
          <p:nvPr/>
        </p:nvGrpSpPr>
        <p:grpSpPr>
          <a:xfrm flipV="1">
            <a:off x="914400" y="3657600"/>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066800" y="4114800"/>
            <a:ext cx="728084" cy="338554"/>
          </a:xfrm>
          <a:prstGeom prst="rect">
            <a:avLst/>
          </a:prstGeom>
          <a:noFill/>
        </p:spPr>
        <p:txBody>
          <a:bodyPr wrap="none" rtlCol="0">
            <a:spAutoFit/>
          </a:bodyPr>
          <a:lstStyle/>
          <a:p>
            <a:r>
              <a:rPr lang="en-US" sz="1600" dirty="0" smtClean="0"/>
              <a:t>(on, 0)</a:t>
            </a:r>
          </a:p>
        </p:txBody>
      </p:sp>
      <p:cxnSp>
        <p:nvCxnSpPr>
          <p:cNvPr id="62" name="Straight Arrow Connector 61"/>
          <p:cNvCxnSpPr>
            <a:endCxn id="61" idx="0"/>
          </p:cNvCxnSpPr>
          <p:nvPr/>
        </p:nvCxnSpPr>
        <p:spPr>
          <a:xfrm flipH="1">
            <a:off x="1430842" y="3657600"/>
            <a:ext cx="16958"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65" name="Group 42"/>
          <p:cNvGrpSpPr/>
          <p:nvPr/>
        </p:nvGrpSpPr>
        <p:grpSpPr>
          <a:xfrm flipV="1">
            <a:off x="990600" y="51054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1676400" y="51054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1447800" y="50292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flipH="1" flipV="1">
            <a:off x="1600200" y="3526423"/>
            <a:ext cx="914400" cy="58837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359933" y="5334000"/>
            <a:ext cx="4784067" cy="646331"/>
          </a:xfrm>
          <a:prstGeom prst="rect">
            <a:avLst/>
          </a:prstGeom>
          <a:noFill/>
        </p:spPr>
        <p:txBody>
          <a:bodyPr wrap="none" rtlCol="0">
            <a:spAutoFit/>
          </a:bodyPr>
          <a:lstStyle/>
          <a:p>
            <a:r>
              <a:rPr lang="en-US" dirty="0" smtClean="0"/>
              <a:t>Input/output variables become local</a:t>
            </a:r>
          </a:p>
          <a:p>
            <a:r>
              <a:rPr lang="en-US" dirty="0" smtClean="0"/>
              <a:t>Values for input </a:t>
            </a:r>
            <a:r>
              <a:rPr lang="en-US" dirty="0" err="1" smtClean="0"/>
              <a:t>vars</a:t>
            </a:r>
            <a:r>
              <a:rPr lang="en-US" dirty="0" smtClean="0"/>
              <a:t> chosen </a:t>
            </a:r>
            <a:r>
              <a:rPr lang="en-US" dirty="0" err="1" smtClean="0"/>
              <a:t>nondeterministically</a:t>
            </a:r>
            <a:endParaRPr lang="en-US" dirty="0" smtClean="0"/>
          </a:p>
        </p:txBody>
      </p:sp>
      <p:grpSp>
        <p:nvGrpSpPr>
          <p:cNvPr id="56" name="Group 55"/>
          <p:cNvGrpSpPr/>
          <p:nvPr/>
        </p:nvGrpSpPr>
        <p:grpSpPr>
          <a:xfrm>
            <a:off x="0" y="6142038"/>
            <a:ext cx="9144000" cy="715962"/>
            <a:chOff x="0" y="6142038"/>
            <a:chExt cx="9144000" cy="715962"/>
          </a:xfrm>
        </p:grpSpPr>
        <p:pic>
          <p:nvPicPr>
            <p:cNvPr id="6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6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7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157"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6" name="Slide Number Placeholder 5"/>
          <p:cNvSpPr>
            <a:spLocks noGrp="1"/>
          </p:cNvSpPr>
          <p:nvPr>
            <p:ph type="sldNum" sz="quarter" idx="12"/>
          </p:nvPr>
        </p:nvSpPr>
        <p:spPr/>
        <p:txBody>
          <a:bodyPr/>
          <a:lstStyle/>
          <a:p>
            <a:fld id="{CBD3AB53-4A3B-4B78-AFD2-1A2EB0A42A54}" type="slidenum">
              <a:rPr lang="en-US" smtClean="0"/>
              <a:pPr/>
              <a:t>6</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7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7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28" grpId="0" animBg="1"/>
      <p:bldP spid="29" grpId="0"/>
      <p:bldP spid="31" grpId="0"/>
      <p:bldP spid="33" grpId="0"/>
      <p:bldP spid="34" grpId="0"/>
      <p:bldP spid="35" grpId="0"/>
      <p:bldP spid="36" grpId="0"/>
      <p:bldP spid="41" grpId="0"/>
      <p:bldP spid="42" grpId="0"/>
      <p:bldP spid="61" grpId="0"/>
      <p:bldP spid="69" grpId="0"/>
      <p:bldP spid="5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Euclid’s GCD Algorithm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defRPr/>
            </a:pPr>
            <a:r>
              <a:rPr lang="en-US" sz="2000" dirty="0" smtClean="0">
                <a:latin typeface="Comic Sans MS" pitchFamily="66" charset="0"/>
              </a:rPr>
              <a:t>Classical program to compute greatest common divisor of (non-negative) input numbers m and n</a:t>
            </a:r>
          </a:p>
          <a:p>
            <a:pPr marL="914400" lvl="1"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181"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12" name="Straight Arrow Connector 11"/>
          <p:cNvCxnSpPr/>
          <p:nvPr/>
        </p:nvCxnSpPr>
        <p:spPr>
          <a:xfrm>
            <a:off x="2554104" y="4349372"/>
            <a:ext cx="1636896" cy="4371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6" name="Group 35"/>
          <p:cNvGrpSpPr/>
          <p:nvPr/>
        </p:nvGrpSpPr>
        <p:grpSpPr>
          <a:xfrm>
            <a:off x="1970452" y="4092944"/>
            <a:ext cx="583652" cy="556569"/>
            <a:chOff x="1970452" y="4071088"/>
            <a:chExt cx="583652" cy="556569"/>
          </a:xfrm>
        </p:grpSpPr>
        <p:sp>
          <p:nvSpPr>
            <p:cNvPr id="14" name="Oval 13"/>
            <p:cNvSpPr/>
            <p:nvPr/>
          </p:nvSpPr>
          <p:spPr>
            <a:xfrm>
              <a:off x="1970452" y="4071088"/>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5" name="TextBox 14"/>
            <p:cNvSpPr txBox="1"/>
            <p:nvPr/>
          </p:nvSpPr>
          <p:spPr>
            <a:xfrm>
              <a:off x="2005164" y="4195484"/>
              <a:ext cx="514229" cy="307777"/>
            </a:xfrm>
            <a:prstGeom prst="rect">
              <a:avLst/>
            </a:prstGeom>
            <a:noFill/>
          </p:spPr>
          <p:txBody>
            <a:bodyPr wrap="square" rtlCol="0">
              <a:spAutoFit/>
            </a:bodyPr>
            <a:lstStyle/>
            <a:p>
              <a:r>
                <a:rPr lang="en-US" sz="1400" dirty="0" smtClean="0"/>
                <a:t>loop</a:t>
              </a:r>
              <a:endParaRPr lang="en-US" sz="1400" dirty="0"/>
            </a:p>
          </p:txBody>
        </p:sp>
      </p:grpSp>
      <p:grpSp>
        <p:nvGrpSpPr>
          <p:cNvPr id="35" name="Group 34"/>
          <p:cNvGrpSpPr/>
          <p:nvPr/>
        </p:nvGrpSpPr>
        <p:grpSpPr>
          <a:xfrm>
            <a:off x="4191000" y="4092944"/>
            <a:ext cx="583652" cy="556569"/>
            <a:chOff x="4191000" y="4114800"/>
            <a:chExt cx="583652" cy="556569"/>
          </a:xfrm>
        </p:grpSpPr>
        <p:sp>
          <p:nvSpPr>
            <p:cNvPr id="17" name="Oval 16"/>
            <p:cNvSpPr/>
            <p:nvPr/>
          </p:nvSpPr>
          <p:spPr>
            <a:xfrm>
              <a:off x="4191000" y="4114800"/>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4231086" y="4239196"/>
              <a:ext cx="503481" cy="307777"/>
            </a:xfrm>
            <a:prstGeom prst="rect">
              <a:avLst/>
            </a:prstGeom>
            <a:noFill/>
          </p:spPr>
          <p:txBody>
            <a:bodyPr wrap="square" rtlCol="0">
              <a:spAutoFit/>
            </a:bodyPr>
            <a:lstStyle/>
            <a:p>
              <a:r>
                <a:rPr lang="en-US" sz="1400" dirty="0" smtClean="0"/>
                <a:t>stop</a:t>
              </a:r>
              <a:endParaRPr lang="en-US" sz="1400" dirty="0"/>
            </a:p>
          </p:txBody>
        </p:sp>
      </p:grpSp>
      <p:grpSp>
        <p:nvGrpSpPr>
          <p:cNvPr id="20" name="Group 41"/>
          <p:cNvGrpSpPr/>
          <p:nvPr/>
        </p:nvGrpSpPr>
        <p:grpSpPr>
          <a:xfrm>
            <a:off x="2076571" y="3848460"/>
            <a:ext cx="371415" cy="222628"/>
            <a:chOff x="1676400" y="2209800"/>
            <a:chExt cx="533400" cy="304800"/>
          </a:xfrm>
        </p:grpSpPr>
        <p:cxnSp>
          <p:nvCxnSpPr>
            <p:cNvPr id="21" name="Straight Connector 2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28" name="TextBox 27"/>
          <p:cNvSpPr txBox="1"/>
          <p:nvPr/>
        </p:nvSpPr>
        <p:spPr>
          <a:xfrm>
            <a:off x="609600" y="4038600"/>
            <a:ext cx="1266629" cy="307777"/>
          </a:xfrm>
          <a:prstGeom prst="rect">
            <a:avLst/>
          </a:prstGeom>
          <a:noFill/>
        </p:spPr>
        <p:txBody>
          <a:bodyPr wrap="none" rtlCol="0">
            <a:spAutoFit/>
          </a:bodyPr>
          <a:lstStyle/>
          <a:p>
            <a:r>
              <a:rPr lang="en-US" sz="1400" dirty="0" err="1" smtClean="0"/>
              <a:t>nat</a:t>
            </a:r>
            <a:r>
              <a:rPr lang="en-US" sz="1400" dirty="0" smtClean="0"/>
              <a:t>  x:=m; y:=n</a:t>
            </a:r>
            <a:endParaRPr lang="en-US" sz="1400" dirty="0"/>
          </a:p>
        </p:txBody>
      </p:sp>
      <p:cxnSp>
        <p:nvCxnSpPr>
          <p:cNvPr id="29" name="Straight Arrow Connector 28"/>
          <p:cNvCxnSpPr/>
          <p:nvPr/>
        </p:nvCxnSpPr>
        <p:spPr>
          <a:xfrm>
            <a:off x="1599037" y="4371228"/>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1524000" y="3200400"/>
            <a:ext cx="2537874" cy="523220"/>
          </a:xfrm>
          <a:prstGeom prst="rect">
            <a:avLst/>
          </a:prstGeom>
          <a:noFill/>
        </p:spPr>
        <p:txBody>
          <a:bodyPr wrap="none" rtlCol="0">
            <a:spAutoFit/>
          </a:bodyPr>
          <a:lstStyle/>
          <a:p>
            <a:r>
              <a:rPr lang="en-US" sz="1400" dirty="0" smtClean="0"/>
              <a:t>(x&gt;0 &amp; y&gt;0) </a:t>
            </a:r>
            <a:r>
              <a:rPr lang="en-US" sz="1400" dirty="0" smtClean="0">
                <a:sym typeface="Wingdings" pitchFamily="2" charset="2"/>
              </a:rPr>
              <a:t></a:t>
            </a:r>
          </a:p>
          <a:p>
            <a:r>
              <a:rPr lang="en-US" sz="1400" dirty="0" smtClean="0">
                <a:sym typeface="Wingdings" pitchFamily="2" charset="2"/>
              </a:rPr>
              <a:t>     if (x&gt;y) then x:=x-y else y:=y-x</a:t>
            </a:r>
            <a:endParaRPr lang="en-US" sz="1400" dirty="0"/>
          </a:p>
        </p:txBody>
      </p:sp>
      <p:sp>
        <p:nvSpPr>
          <p:cNvPr id="37" name="TextBox 36"/>
          <p:cNvSpPr txBox="1"/>
          <p:nvPr/>
        </p:nvSpPr>
        <p:spPr>
          <a:xfrm>
            <a:off x="2438400" y="4572000"/>
            <a:ext cx="1648208" cy="523220"/>
          </a:xfrm>
          <a:prstGeom prst="rect">
            <a:avLst/>
          </a:prstGeom>
          <a:noFill/>
        </p:spPr>
        <p:txBody>
          <a:bodyPr wrap="none" rtlCol="0">
            <a:spAutoFit/>
          </a:bodyPr>
          <a:lstStyle/>
          <a:p>
            <a:r>
              <a:rPr lang="en-US" sz="1400" dirty="0" smtClean="0"/>
              <a:t>~ (x&gt;0 &amp; y&gt;0) </a:t>
            </a:r>
            <a:r>
              <a:rPr lang="en-US" sz="1400" dirty="0" smtClean="0">
                <a:sym typeface="Wingdings" pitchFamily="2" charset="2"/>
              </a:rPr>
              <a:t></a:t>
            </a:r>
          </a:p>
          <a:p>
            <a:r>
              <a:rPr lang="en-US" sz="1400" dirty="0" smtClean="0">
                <a:sym typeface="Wingdings" pitchFamily="2" charset="2"/>
              </a:rPr>
              <a:t>      if (x=0) then x:=y</a:t>
            </a:r>
            <a:endParaRPr lang="en-US" sz="1400" dirty="0"/>
          </a:p>
        </p:txBody>
      </p:sp>
      <p:sp>
        <p:nvSpPr>
          <p:cNvPr id="3" name="Slide Number Placeholder 2"/>
          <p:cNvSpPr>
            <a:spLocks noGrp="1"/>
          </p:cNvSpPr>
          <p:nvPr>
            <p:ph type="sldNum" sz="quarter" idx="12"/>
          </p:nvPr>
        </p:nvSpPr>
        <p:spPr/>
        <p:txBody>
          <a:bodyPr/>
          <a:lstStyle/>
          <a:p>
            <a:fld id="{CBD3AB53-4A3B-4B78-AFD2-1A2EB0A42A54}" type="slidenum">
              <a:rPr lang="en-US" smtClean="0"/>
              <a:pPr/>
              <a:t>7</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3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Oval 75"/>
          <p:cNvSpPr/>
          <p:nvPr/>
        </p:nvSpPr>
        <p:spPr>
          <a:xfrm>
            <a:off x="1752600" y="3352800"/>
            <a:ext cx="4267200" cy="1752600"/>
          </a:xfrm>
          <a:prstGeom prst="ellipse">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Reachable States</a:t>
            </a:r>
            <a:endParaRPr lang="en-US" sz="2800" dirty="0">
              <a:solidFill>
                <a:srgbClr val="C00000"/>
              </a:solidFill>
              <a:latin typeface="Comic Sans MS" pitchFamily="66" charset="0"/>
              <a:cs typeface="Times New Roman" pitchFamily="18" charset="0"/>
            </a:endParaRPr>
          </a:p>
        </p:txBody>
      </p:sp>
      <p:grpSp>
        <p:nvGrpSpPr>
          <p:cNvPr id="55" name="Group 54"/>
          <p:cNvGrpSpPr/>
          <p:nvPr/>
        </p:nvGrpSpPr>
        <p:grpSpPr>
          <a:xfrm>
            <a:off x="2514600" y="1219200"/>
            <a:ext cx="4212555" cy="1747672"/>
            <a:chOff x="304800" y="1447800"/>
            <a:chExt cx="4212555" cy="1747672"/>
          </a:xfrm>
        </p:grpSpPr>
        <p:cxnSp>
          <p:nvCxnSpPr>
            <p:cNvPr id="37" name="Straight Arrow Connector 36"/>
            <p:cNvCxnSpPr/>
            <p:nvPr/>
          </p:nvCxnSpPr>
          <p:spPr>
            <a:xfrm>
              <a:off x="1525162" y="2282654"/>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 name="Group 14"/>
            <p:cNvGrpSpPr/>
            <p:nvPr/>
          </p:nvGrpSpPr>
          <p:grpSpPr>
            <a:xfrm>
              <a:off x="994570" y="2171340"/>
              <a:ext cx="583652" cy="556569"/>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4" name="TextBox 13"/>
              <p:cNvSpPr txBox="1"/>
              <p:nvPr/>
            </p:nvSpPr>
            <p:spPr>
              <a:xfrm>
                <a:off x="2209801" y="2971800"/>
                <a:ext cx="607930" cy="421378"/>
              </a:xfrm>
              <a:prstGeom prst="rect">
                <a:avLst/>
              </a:prstGeom>
              <a:noFill/>
            </p:spPr>
            <p:txBody>
              <a:bodyPr wrap="square" rtlCol="0">
                <a:spAutoFit/>
              </a:bodyPr>
              <a:lstStyle/>
              <a:p>
                <a:r>
                  <a:rPr lang="en-US" sz="1400" dirty="0" smtClean="0"/>
                  <a:t>off</a:t>
                </a:r>
                <a:endParaRPr lang="en-US" sz="1400" dirty="0"/>
              </a:p>
            </p:txBody>
          </p:sp>
        </p:grpSp>
        <p:grpSp>
          <p:nvGrpSpPr>
            <p:cNvPr id="4" name="Group 15"/>
            <p:cNvGrpSpPr/>
            <p:nvPr/>
          </p:nvGrpSpPr>
          <p:grpSpPr>
            <a:xfrm>
              <a:off x="3223058" y="2171340"/>
              <a:ext cx="583652" cy="556569"/>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2209801" y="2971800"/>
                <a:ext cx="533400" cy="421378"/>
              </a:xfrm>
              <a:prstGeom prst="rect">
                <a:avLst/>
              </a:prstGeom>
              <a:noFill/>
            </p:spPr>
            <p:txBody>
              <a:bodyPr wrap="square" rtlCol="0">
                <a:spAutoFit/>
              </a:bodyPr>
              <a:lstStyle/>
              <a:p>
                <a:r>
                  <a:rPr lang="en-US" sz="1400" dirty="0" smtClean="0"/>
                  <a:t>on</a:t>
                </a:r>
                <a:endParaRPr lang="en-US" sz="1400" dirty="0"/>
              </a:p>
            </p:txBody>
          </p:sp>
        </p:grpSp>
        <p:cxnSp>
          <p:nvCxnSpPr>
            <p:cNvPr id="20" name="Straight Arrow Connector 19"/>
            <p:cNvCxnSpPr/>
            <p:nvPr/>
          </p:nvCxnSpPr>
          <p:spPr>
            <a:xfrm flipH="1" flipV="1">
              <a:off x="1525162" y="2560938"/>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1100689" y="1948712"/>
              <a:ext cx="371415" cy="222628"/>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3329176" y="1948712"/>
              <a:ext cx="371415" cy="222628"/>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304800" y="2171340"/>
              <a:ext cx="728020" cy="307777"/>
            </a:xfrm>
            <a:prstGeom prst="rect">
              <a:avLst/>
            </a:prstGeom>
            <a:noFill/>
          </p:spPr>
          <p:txBody>
            <a:bodyPr wrap="none" rtlCol="0">
              <a:spAutoFit/>
            </a:bodyPr>
            <a:lstStyle/>
            <a:p>
              <a:r>
                <a:rPr lang="en-US" sz="1400" dirty="0" err="1" smtClean="0"/>
                <a:t>int</a:t>
              </a:r>
              <a:r>
                <a:rPr lang="en-US" sz="1400" dirty="0" smtClean="0"/>
                <a:t> x:=0</a:t>
              </a:r>
              <a:endParaRPr lang="en-US" sz="1400" dirty="0"/>
            </a:p>
          </p:txBody>
        </p:sp>
        <p:cxnSp>
          <p:nvCxnSpPr>
            <p:cNvPr id="48" name="Straight Arrow Connector 47"/>
            <p:cNvCxnSpPr/>
            <p:nvPr/>
          </p:nvCxnSpPr>
          <p:spPr>
            <a:xfrm>
              <a:off x="623155" y="2449624"/>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941511" y="1670428"/>
              <a:ext cx="983795" cy="307777"/>
            </a:xfrm>
            <a:prstGeom prst="rect">
              <a:avLst/>
            </a:prstGeom>
            <a:noFill/>
          </p:spPr>
          <p:txBody>
            <a:bodyPr wrap="none" rtlCol="0">
              <a:spAutoFit/>
            </a:bodyPr>
            <a:lstStyle/>
            <a:p>
              <a:r>
                <a:rPr lang="en-US" sz="1400" dirty="0" smtClean="0"/>
                <a:t>(press=0) ?</a:t>
              </a:r>
              <a:endParaRPr lang="en-US" sz="1400" dirty="0"/>
            </a:p>
          </p:txBody>
        </p:sp>
        <p:sp>
          <p:nvSpPr>
            <p:cNvPr id="51" name="TextBox 50"/>
            <p:cNvSpPr txBox="1"/>
            <p:nvPr/>
          </p:nvSpPr>
          <p:spPr>
            <a:xfrm>
              <a:off x="1949636" y="2004369"/>
              <a:ext cx="983795" cy="307777"/>
            </a:xfrm>
            <a:prstGeom prst="rect">
              <a:avLst/>
            </a:prstGeom>
            <a:noFill/>
          </p:spPr>
          <p:txBody>
            <a:bodyPr wrap="none" rtlCol="0">
              <a:spAutoFit/>
            </a:bodyPr>
            <a:lstStyle/>
            <a:p>
              <a:r>
                <a:rPr lang="en-US" sz="1400" dirty="0" smtClean="0"/>
                <a:t>(press=1) ?</a:t>
              </a:r>
              <a:endParaRPr lang="en-US" sz="1400" dirty="0"/>
            </a:p>
          </p:txBody>
        </p:sp>
        <p:sp>
          <p:nvSpPr>
            <p:cNvPr id="52" name="TextBox 51"/>
            <p:cNvSpPr txBox="1"/>
            <p:nvPr/>
          </p:nvSpPr>
          <p:spPr>
            <a:xfrm>
              <a:off x="3063880" y="1447800"/>
              <a:ext cx="1453475" cy="523220"/>
            </a:xfrm>
            <a:prstGeom prst="rect">
              <a:avLst/>
            </a:prstGeom>
            <a:noFill/>
          </p:spPr>
          <p:txBody>
            <a:bodyPr wrap="none" rtlCol="0">
              <a:spAutoFit/>
            </a:bodyPr>
            <a:lstStyle/>
            <a:p>
              <a:r>
                <a:rPr lang="en-US" sz="1400" dirty="0" smtClean="0"/>
                <a:t>(press=0 &amp; x&lt;10) </a:t>
              </a:r>
            </a:p>
            <a:p>
              <a:r>
                <a:rPr lang="en-US" sz="1400" dirty="0" smtClean="0">
                  <a:sym typeface="Wingdings" pitchFamily="2" charset="2"/>
                </a:rPr>
                <a:t>            x:=x+1</a:t>
              </a:r>
              <a:endParaRPr lang="en-US" sz="1400" dirty="0"/>
            </a:p>
          </p:txBody>
        </p:sp>
        <p:sp>
          <p:nvSpPr>
            <p:cNvPr id="53" name="TextBox 52"/>
            <p:cNvSpPr txBox="1"/>
            <p:nvPr/>
          </p:nvSpPr>
          <p:spPr>
            <a:xfrm>
              <a:off x="1843518" y="2672252"/>
              <a:ext cx="1504771" cy="523220"/>
            </a:xfrm>
            <a:prstGeom prst="rect">
              <a:avLst/>
            </a:prstGeom>
            <a:noFill/>
          </p:spPr>
          <p:txBody>
            <a:bodyPr wrap="none" rtlCol="0">
              <a:spAutoFit/>
            </a:bodyPr>
            <a:lstStyle/>
            <a:p>
              <a:r>
                <a:rPr lang="en-US" sz="1400" dirty="0" smtClean="0"/>
                <a:t>(press=1 | x&gt;=10) </a:t>
              </a:r>
            </a:p>
            <a:p>
              <a:r>
                <a:rPr lang="en-US" sz="1400" dirty="0" smtClean="0">
                  <a:sym typeface="Wingdings" pitchFamily="2" charset="2"/>
                </a:rPr>
                <a:t>               x:=0</a:t>
              </a:r>
              <a:endParaRPr lang="en-US" sz="1400" dirty="0"/>
            </a:p>
          </p:txBody>
        </p:sp>
      </p:grpSp>
      <p:sp>
        <p:nvSpPr>
          <p:cNvPr id="28" name="Rectangle 27"/>
          <p:cNvSpPr/>
          <p:nvPr/>
        </p:nvSpPr>
        <p:spPr>
          <a:xfrm>
            <a:off x="1524000" y="3276600"/>
            <a:ext cx="5943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TextBox 32"/>
          <p:cNvSpPr txBox="1"/>
          <p:nvPr/>
        </p:nvSpPr>
        <p:spPr>
          <a:xfrm>
            <a:off x="1676400" y="51054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971800" y="4419600"/>
            <a:ext cx="728084" cy="338554"/>
          </a:xfrm>
          <a:prstGeom prst="rect">
            <a:avLst/>
          </a:prstGeom>
          <a:noFill/>
        </p:spPr>
        <p:txBody>
          <a:bodyPr wrap="none" rtlCol="0">
            <a:spAutoFit/>
          </a:bodyPr>
          <a:lstStyle/>
          <a:p>
            <a:r>
              <a:rPr lang="en-US" sz="1600" dirty="0" smtClean="0">
                <a:solidFill>
                  <a:srgbClr val="7030A0"/>
                </a:solidFill>
              </a:rPr>
              <a:t>(on, 1)</a:t>
            </a:r>
          </a:p>
        </p:txBody>
      </p:sp>
      <p:sp>
        <p:nvSpPr>
          <p:cNvPr id="35" name="TextBox 34"/>
          <p:cNvSpPr txBox="1"/>
          <p:nvPr/>
        </p:nvSpPr>
        <p:spPr>
          <a:xfrm>
            <a:off x="6324600" y="3429000"/>
            <a:ext cx="832279" cy="338554"/>
          </a:xfrm>
          <a:prstGeom prst="rect">
            <a:avLst/>
          </a:prstGeom>
          <a:noFill/>
        </p:spPr>
        <p:txBody>
          <a:bodyPr wrap="none" rtlCol="0">
            <a:spAutoFit/>
          </a:bodyPr>
          <a:lstStyle/>
          <a:p>
            <a:r>
              <a:rPr lang="en-US" sz="1600" dirty="0" smtClean="0"/>
              <a:t>(on, 56)</a:t>
            </a:r>
          </a:p>
        </p:txBody>
      </p:sp>
      <p:sp>
        <p:nvSpPr>
          <p:cNvPr id="42" name="TextBox 41"/>
          <p:cNvSpPr txBox="1"/>
          <p:nvPr/>
        </p:nvSpPr>
        <p:spPr>
          <a:xfrm>
            <a:off x="5029200" y="4419600"/>
            <a:ext cx="832279" cy="338554"/>
          </a:xfrm>
          <a:prstGeom prst="rect">
            <a:avLst/>
          </a:prstGeom>
          <a:noFill/>
        </p:spPr>
        <p:txBody>
          <a:bodyPr wrap="none" rtlCol="0">
            <a:spAutoFit/>
          </a:bodyPr>
          <a:lstStyle/>
          <a:p>
            <a:r>
              <a:rPr lang="en-US" sz="1600" dirty="0" smtClean="0">
                <a:solidFill>
                  <a:srgbClr val="7030A0"/>
                </a:solidFill>
              </a:rPr>
              <a:t>(on, 10)</a:t>
            </a:r>
          </a:p>
        </p:txBody>
      </p:sp>
      <p:cxnSp>
        <p:nvCxnSpPr>
          <p:cNvPr id="49" name="Straight Arrow Connector 48"/>
          <p:cNvCxnSpPr/>
          <p:nvPr/>
        </p:nvCxnSpPr>
        <p:spPr>
          <a:xfrm>
            <a:off x="2590800" y="4572000"/>
            <a:ext cx="457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3657600" y="3598277"/>
            <a:ext cx="2667000" cy="1736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2743200" y="35052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TextBox 30"/>
          <p:cNvSpPr txBox="1"/>
          <p:nvPr/>
        </p:nvSpPr>
        <p:spPr>
          <a:xfrm>
            <a:off x="2819400" y="3581400"/>
            <a:ext cx="684611" cy="338554"/>
          </a:xfrm>
          <a:prstGeom prst="rect">
            <a:avLst/>
          </a:prstGeom>
          <a:noFill/>
        </p:spPr>
        <p:txBody>
          <a:bodyPr wrap="none" rtlCol="0">
            <a:spAutoFit/>
          </a:bodyPr>
          <a:lstStyle/>
          <a:p>
            <a:r>
              <a:rPr lang="en-US" sz="1600" dirty="0" smtClean="0">
                <a:solidFill>
                  <a:srgbClr val="7030A0"/>
                </a:solidFill>
              </a:rPr>
              <a:t>(off,0)</a:t>
            </a:r>
          </a:p>
        </p:txBody>
      </p:sp>
      <p:grpSp>
        <p:nvGrpSpPr>
          <p:cNvPr id="9" name="Group 42"/>
          <p:cNvGrpSpPr/>
          <p:nvPr/>
        </p:nvGrpSpPr>
        <p:grpSpPr>
          <a:xfrm rot="5400000" flipV="1">
            <a:off x="2440207" y="3655794"/>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981200" y="4419600"/>
            <a:ext cx="728084" cy="338554"/>
          </a:xfrm>
          <a:prstGeom prst="rect">
            <a:avLst/>
          </a:prstGeom>
          <a:noFill/>
        </p:spPr>
        <p:txBody>
          <a:bodyPr wrap="none" rtlCol="0">
            <a:spAutoFit/>
          </a:bodyPr>
          <a:lstStyle/>
          <a:p>
            <a:r>
              <a:rPr lang="en-US" sz="1600" dirty="0" smtClean="0">
                <a:solidFill>
                  <a:srgbClr val="7030A0"/>
                </a:solidFill>
              </a:rPr>
              <a:t>(on, 0)</a:t>
            </a:r>
          </a:p>
        </p:txBody>
      </p:sp>
      <p:cxnSp>
        <p:nvCxnSpPr>
          <p:cNvPr id="62" name="Straight Arrow Connector 61"/>
          <p:cNvCxnSpPr>
            <a:stCxn id="39" idx="3"/>
            <a:endCxn id="61" idx="0"/>
          </p:cNvCxnSpPr>
          <p:nvPr/>
        </p:nvCxnSpPr>
        <p:spPr>
          <a:xfrm flipH="1">
            <a:off x="2345242" y="3960485"/>
            <a:ext cx="531869" cy="4591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0" name="Group 42"/>
          <p:cNvGrpSpPr/>
          <p:nvPr/>
        </p:nvGrpSpPr>
        <p:grpSpPr>
          <a:xfrm flipV="1">
            <a:off x="1905000" y="54102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2590800" y="54102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2362200" y="53340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3124200" y="4038600"/>
            <a:ext cx="0" cy="3810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H="1" flipV="1">
            <a:off x="3429000" y="4038600"/>
            <a:ext cx="1676400" cy="4572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6" name="Group 55"/>
          <p:cNvGrpSpPr/>
          <p:nvPr/>
        </p:nvGrpSpPr>
        <p:grpSpPr>
          <a:xfrm>
            <a:off x="0" y="6142038"/>
            <a:ext cx="9144000" cy="715962"/>
            <a:chOff x="0" y="6142038"/>
            <a:chExt cx="9144000" cy="715962"/>
          </a:xfrm>
        </p:grpSpPr>
        <p:pic>
          <p:nvPicPr>
            <p:cNvPr id="5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6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6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205"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6" name="Slide Number Placeholder 5"/>
          <p:cNvSpPr>
            <a:spLocks noGrp="1"/>
          </p:cNvSpPr>
          <p:nvPr>
            <p:ph type="sldNum" sz="quarter" idx="12"/>
          </p:nvPr>
        </p:nvSpPr>
        <p:spPr/>
        <p:txBody>
          <a:bodyPr/>
          <a:lstStyle/>
          <a:p>
            <a:fld id="{CBD3AB53-4A3B-4B78-AFD2-1A2EB0A42A54}" type="slidenum">
              <a:rPr lang="en-US" smtClean="0"/>
              <a:pPr/>
              <a:t>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28" grpId="0" animBg="1"/>
      <p:bldP spid="33" grpId="0"/>
      <p:bldP spid="34" grpId="0"/>
      <p:bldP spid="35" grpId="0"/>
      <p:bldP spid="42" grpId="0"/>
      <p:bldP spid="39" grpId="0" animBg="1"/>
      <p:bldP spid="31" grpId="0"/>
      <p:bldP spid="61" grpId="0"/>
      <p:bldP spid="6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Oval 63"/>
          <p:cNvSpPr/>
          <p:nvPr/>
        </p:nvSpPr>
        <p:spPr>
          <a:xfrm>
            <a:off x="1676400" y="1600200"/>
            <a:ext cx="2971800" cy="35052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2514600" y="1752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Reachable States of Transition Systems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1600200" y="1371600"/>
            <a:ext cx="4419600" cy="3733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209800" y="2057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590800" y="2209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133600" y="2286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6670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048000" y="1981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31242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9718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9718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657600" y="2133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7338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7432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819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038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4290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048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581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2057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209800" y="3581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4384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5146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114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2672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9624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4290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962400" y="3352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8006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6482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8956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3434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7912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953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257800" y="4648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685800" y="5410200"/>
            <a:ext cx="7086600" cy="707886"/>
          </a:xfrm>
          <a:prstGeom prst="rect">
            <a:avLst/>
          </a:prstGeom>
          <a:noFill/>
        </p:spPr>
        <p:txBody>
          <a:bodyPr wrap="square" rtlCol="0">
            <a:spAutoFit/>
          </a:bodyPr>
          <a:lstStyle/>
          <a:p>
            <a:r>
              <a:rPr lang="en-US" sz="2000" dirty="0" smtClean="0"/>
              <a:t>A state s of a transition system is reachable if there is an execution</a:t>
            </a:r>
          </a:p>
          <a:p>
            <a:r>
              <a:rPr lang="en-US" sz="2000" dirty="0" smtClean="0"/>
              <a:t>starting in  an initial state and ending in the state s</a:t>
            </a:r>
            <a:endParaRPr lang="en-US" sz="2000" dirty="0"/>
          </a:p>
        </p:txBody>
      </p:sp>
      <p:cxnSp>
        <p:nvCxnSpPr>
          <p:cNvPr id="62" name="Straight Arrow Connector 61"/>
          <p:cNvCxnSpPr>
            <a:stCxn id="16" idx="6"/>
          </p:cNvCxnSpPr>
          <p:nvPr/>
        </p:nvCxnSpPr>
        <p:spPr>
          <a:xfrm>
            <a:off x="3093719" y="2004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3054695" y="2020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985260" y="3892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627119" y="3892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153824" y="3892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4001424" y="3391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2064095" y="2941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2064095" y="3468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56" idx="3"/>
            <a:endCxn id="41" idx="6"/>
          </p:cNvCxnSpPr>
          <p:nvPr/>
        </p:nvCxnSpPr>
        <p:spPr>
          <a:xfrm flipH="1" flipV="1">
            <a:off x="4312919" y="4061460"/>
            <a:ext cx="646776" cy="923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8" idx="5"/>
            <a:endCxn id="54" idx="3"/>
          </p:cNvCxnSpPr>
          <p:nvPr/>
        </p:nvCxnSpPr>
        <p:spPr>
          <a:xfrm>
            <a:off x="4839624" y="2553624"/>
            <a:ext cx="958271"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54" idx="1"/>
            <a:endCxn id="56" idx="7"/>
          </p:cNvCxnSpPr>
          <p:nvPr/>
        </p:nvCxnSpPr>
        <p:spPr>
          <a:xfrm flipH="1">
            <a:off x="4992024" y="3054695"/>
            <a:ext cx="805871" cy="1066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7" idx="3"/>
            <a:endCxn id="29" idx="1"/>
          </p:cNvCxnSpPr>
          <p:nvPr/>
        </p:nvCxnSpPr>
        <p:spPr>
          <a:xfrm>
            <a:off x="3130895" y="2477424"/>
            <a:ext cx="304800" cy="2724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17" idx="1"/>
            <a:endCxn id="19" idx="0"/>
          </p:cNvCxnSpPr>
          <p:nvPr/>
        </p:nvCxnSpPr>
        <p:spPr>
          <a:xfrm flipH="1">
            <a:off x="2994660" y="2445095"/>
            <a:ext cx="136235" cy="6791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9" idx="4"/>
            <a:endCxn id="19" idx="7"/>
          </p:cNvCxnSpPr>
          <p:nvPr/>
        </p:nvCxnSpPr>
        <p:spPr>
          <a:xfrm flipH="1">
            <a:off x="3010824" y="2788919"/>
            <a:ext cx="441036" cy="3419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stCxn id="29" idx="3"/>
            <a:endCxn id="28" idx="4"/>
          </p:cNvCxnSpPr>
          <p:nvPr/>
        </p:nvCxnSpPr>
        <p:spPr>
          <a:xfrm flipV="1">
            <a:off x="3435695" y="2407919"/>
            <a:ext cx="625765" cy="3743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10" idx="7"/>
            <a:endCxn id="11" idx="5"/>
          </p:cNvCxnSpPr>
          <p:nvPr/>
        </p:nvCxnSpPr>
        <p:spPr>
          <a:xfrm flipH="1">
            <a:off x="2172624" y="2216495"/>
            <a:ext cx="457200" cy="1085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11" idx="1"/>
            <a:endCxn id="9" idx="3"/>
          </p:cNvCxnSpPr>
          <p:nvPr/>
        </p:nvCxnSpPr>
        <p:spPr>
          <a:xfrm flipV="1">
            <a:off x="2140295" y="2096424"/>
            <a:ext cx="76200" cy="1962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a:stCxn id="9" idx="3"/>
            <a:endCxn id="10" idx="1"/>
          </p:cNvCxnSpPr>
          <p:nvPr/>
        </p:nvCxnSpPr>
        <p:spPr>
          <a:xfrm>
            <a:off x="2216495" y="2096424"/>
            <a:ext cx="381000" cy="120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a:off x="0" y="6142038"/>
            <a:ext cx="9144000" cy="715962"/>
            <a:chOff x="0" y="6142038"/>
            <a:chExt cx="9144000" cy="715962"/>
          </a:xfrm>
        </p:grpSpPr>
        <p:pic>
          <p:nvPicPr>
            <p:cNvPr id="6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6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7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229"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9</a:t>
            </a:fld>
            <a:endParaRPr lang="en-US"/>
          </a:p>
        </p:txBody>
      </p:sp>
      <p:cxnSp>
        <p:nvCxnSpPr>
          <p:cNvPr id="5" name="Straight Arrow Connector 4"/>
          <p:cNvCxnSpPr>
            <a:stCxn id="10" idx="1"/>
            <a:endCxn id="34" idx="0"/>
          </p:cNvCxnSpPr>
          <p:nvPr/>
        </p:nvCxnSpPr>
        <p:spPr>
          <a:xfrm flipH="1">
            <a:off x="2080260" y="2216495"/>
            <a:ext cx="517235" cy="12125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 name="Straight Arrow Connector 6"/>
          <p:cNvCxnSpPr>
            <a:stCxn id="34" idx="7"/>
            <a:endCxn id="35" idx="3"/>
          </p:cNvCxnSpPr>
          <p:nvPr/>
        </p:nvCxnSpPr>
        <p:spPr>
          <a:xfrm>
            <a:off x="2096424" y="3435695"/>
            <a:ext cx="120071" cy="184729"/>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p:cNvCxnSpPr>
            <a:stCxn id="35" idx="3"/>
            <a:endCxn id="37" idx="1"/>
          </p:cNvCxnSpPr>
          <p:nvPr/>
        </p:nvCxnSpPr>
        <p:spPr>
          <a:xfrm>
            <a:off x="2216495" y="3620424"/>
            <a:ext cx="228600" cy="4248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8" name="Straight Arrow Connector 17"/>
          <p:cNvCxnSpPr>
            <a:stCxn id="29" idx="1"/>
            <a:endCxn id="23" idx="0"/>
          </p:cNvCxnSpPr>
          <p:nvPr/>
        </p:nvCxnSpPr>
        <p:spPr>
          <a:xfrm>
            <a:off x="3435695" y="2749895"/>
            <a:ext cx="320965" cy="2981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4" name="Straight Arrow Connector 23"/>
          <p:cNvCxnSpPr>
            <a:stCxn id="23" idx="5"/>
            <a:endCxn id="41" idx="1"/>
          </p:cNvCxnSpPr>
          <p:nvPr/>
        </p:nvCxnSpPr>
        <p:spPr>
          <a:xfrm>
            <a:off x="3772824" y="3087024"/>
            <a:ext cx="501071" cy="95827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0" name="Straight Arrow Connector 29"/>
          <p:cNvCxnSpPr>
            <a:stCxn id="25" idx="7"/>
          </p:cNvCxnSpPr>
          <p:nvPr/>
        </p:nvCxnSpPr>
        <p:spPr>
          <a:xfrm>
            <a:off x="2782224" y="3511895"/>
            <a:ext cx="189576" cy="221905"/>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36" name="Straight Arrow Connector 35"/>
          <p:cNvCxnSpPr/>
          <p:nvPr/>
        </p:nvCxnSpPr>
        <p:spPr>
          <a:xfrm>
            <a:off x="2971800" y="3779519"/>
            <a:ext cx="76200" cy="3810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a:endCxn id="45" idx="0"/>
          </p:cNvCxnSpPr>
          <p:nvPr/>
        </p:nvCxnSpPr>
        <p:spPr>
          <a:xfrm>
            <a:off x="3054695" y="4191000"/>
            <a:ext cx="397165" cy="68580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a:stCxn id="31" idx="3"/>
          </p:cNvCxnSpPr>
          <p:nvPr/>
        </p:nvCxnSpPr>
        <p:spPr>
          <a:xfrm flipH="1">
            <a:off x="2895600" y="4153824"/>
            <a:ext cx="159095" cy="1133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52" name="Straight Arrow Connector 51"/>
          <p:cNvCxnSpPr>
            <a:endCxn id="38" idx="1"/>
          </p:cNvCxnSpPr>
          <p:nvPr/>
        </p:nvCxnSpPr>
        <p:spPr>
          <a:xfrm>
            <a:off x="2445095" y="4084319"/>
            <a:ext cx="76200" cy="646776"/>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77" name="Straight Arrow Connector 76"/>
          <p:cNvCxnSpPr>
            <a:endCxn id="51" idx="5"/>
          </p:cNvCxnSpPr>
          <p:nvPr/>
        </p:nvCxnSpPr>
        <p:spPr>
          <a:xfrm>
            <a:off x="2819400" y="4343400"/>
            <a:ext cx="115224" cy="572424"/>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17333</TotalTime>
  <Words>2592</Words>
  <Application>Microsoft Office PowerPoint</Application>
  <PresentationFormat>On-screen Show (4:3)</PresentationFormat>
  <Paragraphs>333</Paragraphs>
  <Slides>26</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26</vt:i4>
      </vt:variant>
    </vt:vector>
  </HeadingPairs>
  <TitlesOfParts>
    <vt:vector size="35" baseType="lpstr">
      <vt:lpstr>Arial</vt:lpstr>
      <vt:lpstr>Calibri</vt:lpstr>
      <vt:lpstr>Comic Sans MS</vt:lpstr>
      <vt:lpstr>Gulim</vt:lpstr>
      <vt:lpstr>Symbol</vt:lpstr>
      <vt:lpstr>Times New Roman</vt:lpstr>
      <vt:lpstr>Wingdings</vt:lpstr>
      <vt:lpstr>Office Theme</vt:lpstr>
      <vt:lpstr>Acrobat Document</vt:lpstr>
      <vt:lpstr>CIS 540 Principles of Embedded Computation  Spring 2015  http://www.seas.upenn.edu/~cis540/</vt:lpstr>
      <vt:lpstr>Requirements</vt:lpstr>
      <vt:lpstr>Safety Requirements</vt:lpstr>
      <vt:lpstr>Transition Systems</vt:lpstr>
      <vt:lpstr>Definition of Transition System</vt:lpstr>
      <vt:lpstr>Switch Transition System</vt:lpstr>
      <vt:lpstr>Euclid’s GCD Algorithm</vt:lpstr>
      <vt:lpstr>Reachable States</vt:lpstr>
      <vt:lpstr>Reachable States of Transition Systems</vt:lpstr>
      <vt:lpstr>Invariants</vt:lpstr>
      <vt:lpstr>Invariants</vt:lpstr>
      <vt:lpstr>Formal Verification</vt:lpstr>
      <vt:lpstr>Analysis Techniques</vt:lpstr>
      <vt:lpstr>Invariant Verification</vt:lpstr>
      <vt:lpstr>Proving Invariants</vt:lpstr>
      <vt:lpstr>Recap: Inductive Proofs</vt:lpstr>
      <vt:lpstr>Inductive Invariant</vt:lpstr>
      <vt:lpstr>Proving Inductive Invariant Example (1)</vt:lpstr>
      <vt:lpstr>Proving Inductive Invariant Example (2)</vt:lpstr>
      <vt:lpstr>Why did the proof fail?</vt:lpstr>
      <vt:lpstr>Proving Inductive Invariant Example (3)</vt:lpstr>
      <vt:lpstr>Proof Rule for Proving Invariants</vt:lpstr>
      <vt:lpstr>Inductive Invariants</vt:lpstr>
      <vt:lpstr>Correctness of GCD</vt:lpstr>
      <vt:lpstr>Muddy Childrens Puzzle</vt:lpstr>
      <vt:lpstr>Muddy Childrens Reasoning</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title>
  <dc:creator>alur</dc:creator>
  <cp:lastModifiedBy>Francesco Bellotti</cp:lastModifiedBy>
  <cp:revision>383</cp:revision>
  <cp:lastPrinted>2016-03-07T09:59:45Z</cp:lastPrinted>
  <dcterms:created xsi:type="dcterms:W3CDTF">2014-01-14T17:55:37Z</dcterms:created>
  <dcterms:modified xsi:type="dcterms:W3CDTF">2020-10-12T14:10:42Z</dcterms:modified>
</cp:coreProperties>
</file>